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iZyM66B0cs1VMwPR2E29gaKz6N4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44" Type="http://schemas.openxmlformats.org/officeDocument/2006/relationships/slide" Target="slides/slide40.xml"/><Relationship Id="rId21" Type="http://schemas.openxmlformats.org/officeDocument/2006/relationships/slide" Target="slides/slide17.xml"/><Relationship Id="rId43" Type="http://schemas.openxmlformats.org/officeDocument/2006/relationships/slide" Target="slides/slide39.xml"/><Relationship Id="rId24" Type="http://schemas.openxmlformats.org/officeDocument/2006/relationships/slide" Target="slides/slide20.xml"/><Relationship Id="rId23" Type="http://schemas.openxmlformats.org/officeDocument/2006/relationships/slide" Target="slides/slide19.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dfae220c22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 name="Google Shape;79;g2dfae220c22_0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dfb4e44a67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pt-BR"/>
              <a:t>Figura. Área de neoplasia invasiva (colangiolocarcinoma), caracterizada por proliferação glandular anastomosante complexo, com padrão de “letras chinesas” com reação desmoplásica adjacente.</a:t>
            </a:r>
            <a:endParaRPr/>
          </a:p>
          <a:p>
            <a:pPr indent="0" lvl="0" marL="0" rtl="0" algn="l">
              <a:lnSpc>
                <a:spcPct val="100000"/>
              </a:lnSpc>
              <a:spcBef>
                <a:spcPts val="0"/>
              </a:spcBef>
              <a:spcAft>
                <a:spcPts val="0"/>
              </a:spcAft>
              <a:buSzPts val="1100"/>
              <a:buNone/>
            </a:pPr>
            <a:r>
              <a:rPr lang="pt-BR"/>
              <a:t>Créditos: Acervo próprio.</a:t>
            </a:r>
            <a:endParaRPr/>
          </a:p>
          <a:p>
            <a:pPr indent="0" lvl="0" marL="0" rtl="0" algn="l">
              <a:lnSpc>
                <a:spcPct val="100000"/>
              </a:lnSpc>
              <a:spcBef>
                <a:spcPts val="0"/>
              </a:spcBef>
              <a:spcAft>
                <a:spcPts val="0"/>
              </a:spcAft>
              <a:buSzPts val="1100"/>
              <a:buNone/>
            </a:pPr>
            <a:r>
              <a:t/>
            </a:r>
            <a:endParaRPr/>
          </a:p>
        </p:txBody>
      </p:sp>
      <p:sp>
        <p:nvSpPr>
          <p:cNvPr id="148" name="Google Shape;148;g2dfb4e44a67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e19e0d2d55_0_2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g2e19e0d2d55_0_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e19e0d2d55_0_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444500" lvl="0" marL="0" rtl="0" algn="just">
              <a:lnSpc>
                <a:spcPct val="115000"/>
              </a:lnSpc>
              <a:spcBef>
                <a:spcPts val="0"/>
              </a:spcBef>
              <a:spcAft>
                <a:spcPts val="0"/>
              </a:spcAft>
              <a:buSzPts val="1100"/>
              <a:buNone/>
            </a:pPr>
            <a:r>
              <a:rPr lang="pt-BR"/>
              <a:t>Segmento de fígado que exibia uma lesão tumoral de coloração esbranquiçada, consistência firme e limites infiltrativos, em continuidade com lesão nodular bem delimitada/encapsulada e de aspecto microcístico, medindo o conjunto 3,6 x 3,5 x 2,2 cm.</a:t>
            </a:r>
            <a:endParaRPr/>
          </a:p>
          <a:p>
            <a:pPr indent="0" lvl="0" marL="0" rtl="0" algn="l">
              <a:lnSpc>
                <a:spcPct val="100000"/>
              </a:lnSpc>
              <a:spcBef>
                <a:spcPts val="0"/>
              </a:spcBef>
              <a:spcAft>
                <a:spcPts val="0"/>
              </a:spcAft>
              <a:buSzPts val="1100"/>
              <a:buNone/>
            </a:pPr>
            <a:r>
              <a:t/>
            </a:r>
            <a:endParaRPr/>
          </a:p>
        </p:txBody>
      </p:sp>
      <p:sp>
        <p:nvSpPr>
          <p:cNvPr id="161" name="Google Shape;161;g2e19e0d2d55_0_2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dfae220c22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444500" lvl="0" marL="0" rtl="0" algn="just">
              <a:lnSpc>
                <a:spcPct val="115000"/>
              </a:lnSpc>
              <a:spcBef>
                <a:spcPts val="0"/>
              </a:spcBef>
              <a:spcAft>
                <a:spcPts val="0"/>
              </a:spcAft>
              <a:buClr>
                <a:schemeClr val="dk1"/>
              </a:buClr>
              <a:buSzPts val="1100"/>
              <a:buFont typeface="Arial"/>
              <a:buNone/>
            </a:pPr>
            <a:r>
              <a:rPr lang="pt-BR"/>
              <a:t>Segmento de fígado que exibia uma lesão tumoral de coloração esbranquiçada, consistência firme e limites infiltrativos, em continuidade com lesão nodular bem delimitada/encapsulada e de aspecto microcístico, medindo o conjunto 3,6 x 3,5 x 2,2 cm.</a:t>
            </a:r>
            <a:endParaRPr/>
          </a:p>
          <a:p>
            <a:pPr indent="0" lvl="0" marL="0" rtl="0" algn="l">
              <a:lnSpc>
                <a:spcPct val="100000"/>
              </a:lnSpc>
              <a:spcBef>
                <a:spcPts val="0"/>
              </a:spcBef>
              <a:spcAft>
                <a:spcPts val="0"/>
              </a:spcAft>
              <a:buSzPts val="1100"/>
              <a:buNone/>
            </a:pPr>
            <a:r>
              <a:t/>
            </a:r>
            <a:endParaRPr/>
          </a:p>
        </p:txBody>
      </p:sp>
      <p:sp>
        <p:nvSpPr>
          <p:cNvPr id="166" name="Google Shape;166;g2dfae220c22_0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e19e0d2d55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444500" lvl="0" marL="0" rtl="0" algn="just">
              <a:lnSpc>
                <a:spcPct val="115000"/>
              </a:lnSpc>
              <a:spcBef>
                <a:spcPts val="0"/>
              </a:spcBef>
              <a:spcAft>
                <a:spcPts val="0"/>
              </a:spcAft>
              <a:buClr>
                <a:schemeClr val="dk1"/>
              </a:buClr>
              <a:buSzPts val="1100"/>
              <a:buFont typeface="Arial"/>
              <a:buNone/>
            </a:pPr>
            <a:r>
              <a:rPr lang="pt-BR"/>
              <a:t>Segmento de fígado que exibia uma lesão tumoral de coloração esbranquiçada, consistência firme e limites infiltrativos, em continuidade com lesão nodular bem delimitada/encapsulada e de aspecto microcístico, medindo o conjunto 3,6 x 3,5 x 2,2 cm.</a:t>
            </a:r>
            <a:endParaRPr/>
          </a:p>
          <a:p>
            <a:pPr indent="0" lvl="0" marL="0" rtl="0" algn="l">
              <a:lnSpc>
                <a:spcPct val="100000"/>
              </a:lnSpc>
              <a:spcBef>
                <a:spcPts val="0"/>
              </a:spcBef>
              <a:spcAft>
                <a:spcPts val="0"/>
              </a:spcAft>
              <a:buSzPts val="1100"/>
              <a:buNone/>
            </a:pPr>
            <a:r>
              <a:t/>
            </a:r>
            <a:endParaRPr/>
          </a:p>
        </p:txBody>
      </p:sp>
      <p:sp>
        <p:nvSpPr>
          <p:cNvPr id="174" name="Google Shape;174;g2e19e0d2d55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e151570f1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pt-BR"/>
              <a:t>Figura. Área típica de adenofibroma biliar com glândulas cisticamente dilatadas, com epitélio em monocamada, imersas em estroma fibroso (H&amp;E, 4x).</a:t>
            </a:r>
            <a:endParaRPr/>
          </a:p>
          <a:p>
            <a:pPr indent="0" lvl="0" marL="0" rtl="0" algn="l">
              <a:lnSpc>
                <a:spcPct val="100000"/>
              </a:lnSpc>
              <a:spcBef>
                <a:spcPts val="0"/>
              </a:spcBef>
              <a:spcAft>
                <a:spcPts val="0"/>
              </a:spcAft>
              <a:buSzPts val="1100"/>
              <a:buNone/>
            </a:pPr>
            <a:r>
              <a:rPr lang="pt-BR"/>
              <a:t>Créditos: Acervo próprio.</a:t>
            </a:r>
            <a:endParaRPr/>
          </a:p>
          <a:p>
            <a:pPr indent="0" lvl="0" marL="0" rtl="0" algn="l">
              <a:lnSpc>
                <a:spcPct val="100000"/>
              </a:lnSpc>
              <a:spcBef>
                <a:spcPts val="0"/>
              </a:spcBef>
              <a:spcAft>
                <a:spcPts val="0"/>
              </a:spcAft>
              <a:buSzPts val="1100"/>
              <a:buNone/>
            </a:pPr>
            <a:r>
              <a:t/>
            </a:r>
            <a:endParaRPr/>
          </a:p>
        </p:txBody>
      </p:sp>
      <p:sp>
        <p:nvSpPr>
          <p:cNvPr id="183" name="Google Shape;183;g2e151570f1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e151570f18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pt-BR"/>
              <a:t>Figura. Área típica de adenofibroma biliar com glândulas cisticamente dilatadas, com epitélio em monocamada, imersas em estroma fibroso (H&amp;E, 4x).</a:t>
            </a:r>
            <a:endParaRPr/>
          </a:p>
          <a:p>
            <a:pPr indent="0" lvl="0" marL="0" rtl="0" algn="l">
              <a:lnSpc>
                <a:spcPct val="100000"/>
              </a:lnSpc>
              <a:spcBef>
                <a:spcPts val="0"/>
              </a:spcBef>
              <a:spcAft>
                <a:spcPts val="0"/>
              </a:spcAft>
              <a:buSzPts val="1100"/>
              <a:buNone/>
            </a:pPr>
            <a:r>
              <a:rPr lang="pt-BR"/>
              <a:t>Créditos: Acervo próprio.</a:t>
            </a:r>
            <a:endParaRPr/>
          </a:p>
          <a:p>
            <a:pPr indent="0" lvl="0" marL="0" rtl="0" algn="l">
              <a:lnSpc>
                <a:spcPct val="100000"/>
              </a:lnSpc>
              <a:spcBef>
                <a:spcPts val="0"/>
              </a:spcBef>
              <a:spcAft>
                <a:spcPts val="0"/>
              </a:spcAft>
              <a:buSzPts val="1100"/>
              <a:buNone/>
            </a:pPr>
            <a:r>
              <a:t/>
            </a:r>
            <a:endParaRPr/>
          </a:p>
        </p:txBody>
      </p:sp>
      <p:sp>
        <p:nvSpPr>
          <p:cNvPr id="191" name="Google Shape;191;g2e151570f18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dfb4e44a67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444500" lvl="0" marL="0" rtl="0" algn="just">
              <a:lnSpc>
                <a:spcPct val="115000"/>
              </a:lnSpc>
              <a:spcBef>
                <a:spcPts val="0"/>
              </a:spcBef>
              <a:spcAft>
                <a:spcPts val="0"/>
              </a:spcAft>
              <a:buSzPts val="1100"/>
              <a:buNone/>
            </a:pPr>
            <a:r>
              <a:rPr lang="pt-BR"/>
              <a:t>Segmento de fígado que exibia uma lesão tumoral de coloração esbranquiçada, consistência firme e limites infiltrativos, em continuidade com lesão nodular bem delimitada/encapsulada e de aspecto microcístico, medindo o conjunto 3,6 x 3,5 x 2,2 cm.</a:t>
            </a:r>
            <a:endParaRPr/>
          </a:p>
          <a:p>
            <a:pPr indent="0" lvl="0" marL="0" rtl="0" algn="l">
              <a:lnSpc>
                <a:spcPct val="100000"/>
              </a:lnSpc>
              <a:spcBef>
                <a:spcPts val="0"/>
              </a:spcBef>
              <a:spcAft>
                <a:spcPts val="0"/>
              </a:spcAft>
              <a:buSzPts val="1100"/>
              <a:buNone/>
            </a:pPr>
            <a:r>
              <a:t/>
            </a:r>
            <a:endParaRPr/>
          </a:p>
        </p:txBody>
      </p:sp>
      <p:sp>
        <p:nvSpPr>
          <p:cNvPr id="199" name="Google Shape;199;g2dfb4e44a67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e19e0d2d55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pt-BR"/>
              <a:t>Biliary microhamartoma (von Meyenburg complex). Irregular and communicating cystic spaces with a normal-looking cholangiocyte lining are embedded in a fibrous matrix. The spaces can contain bile (hematoxylin and eosin stain). </a:t>
            </a:r>
            <a:r>
              <a:rPr lang="pt-BR" sz="1050">
                <a:solidFill>
                  <a:schemeClr val="dk1"/>
                </a:solidFill>
                <a:highlight>
                  <a:srgbClr val="FFFFFF"/>
                </a:highlight>
              </a:rPr>
              <a:t>Usually presents as multiple, small (&lt; 0.5 cm) cysts</a:t>
            </a:r>
            <a:endParaRPr sz="1050">
              <a:solidFill>
                <a:schemeClr val="dk1"/>
              </a:solidFill>
              <a:highlight>
                <a:srgbClr val="FFFFFF"/>
              </a:highlight>
            </a:endParaRPr>
          </a:p>
          <a:p>
            <a:pPr indent="-295275" lvl="0" marL="596900" rtl="0" algn="l">
              <a:lnSpc>
                <a:spcPct val="115000"/>
              </a:lnSpc>
              <a:spcBef>
                <a:spcPts val="0"/>
              </a:spcBef>
              <a:spcAft>
                <a:spcPts val="0"/>
              </a:spcAft>
              <a:buClr>
                <a:schemeClr val="dk1"/>
              </a:buClr>
              <a:buSzPts val="1050"/>
              <a:buChar char="○"/>
            </a:pPr>
            <a:r>
              <a:rPr lang="pt-BR" sz="1050">
                <a:solidFill>
                  <a:schemeClr val="dk1"/>
                </a:solidFill>
                <a:highlight>
                  <a:srgbClr val="FFFFFF"/>
                </a:highlight>
              </a:rPr>
              <a:t>Irregular curvilinear ducts lined by cuboidal or flattened cells</a:t>
            </a:r>
            <a:endParaRPr sz="1050">
              <a:solidFill>
                <a:schemeClr val="dk1"/>
              </a:solidFill>
              <a:highlight>
                <a:srgbClr val="FFFFFF"/>
              </a:highlight>
            </a:endParaRPr>
          </a:p>
          <a:p>
            <a:pPr indent="-295275" lvl="0" marL="596900" rtl="0" algn="l">
              <a:lnSpc>
                <a:spcPct val="115000"/>
              </a:lnSpc>
              <a:spcBef>
                <a:spcPts val="0"/>
              </a:spcBef>
              <a:spcAft>
                <a:spcPts val="0"/>
              </a:spcAft>
              <a:buClr>
                <a:schemeClr val="dk1"/>
              </a:buClr>
              <a:buSzPts val="1050"/>
              <a:buChar char="○"/>
            </a:pPr>
            <a:r>
              <a:rPr lang="pt-BR" sz="1050">
                <a:solidFill>
                  <a:schemeClr val="dk1"/>
                </a:solidFill>
                <a:highlight>
                  <a:srgbClr val="FFFFFF"/>
                </a:highlight>
              </a:rPr>
              <a:t>May exhibit dense fibrous stroma similar to adenofibroma</a:t>
            </a:r>
            <a:endParaRPr sz="1050">
              <a:solidFill>
                <a:schemeClr val="dk1"/>
              </a:solidFill>
              <a:highlight>
                <a:srgbClr val="FFFFFF"/>
              </a:highlight>
            </a:endParaRPr>
          </a:p>
          <a:p>
            <a:pPr indent="0" lvl="0" marL="0" rtl="0" algn="l">
              <a:lnSpc>
                <a:spcPct val="100000"/>
              </a:lnSpc>
              <a:spcBef>
                <a:spcPts val="0"/>
              </a:spcBef>
              <a:spcAft>
                <a:spcPts val="0"/>
              </a:spcAft>
              <a:buSzPts val="1100"/>
              <a:buNone/>
            </a:pPr>
            <a:r>
              <a:t/>
            </a:r>
            <a:endParaRPr/>
          </a:p>
        </p:txBody>
      </p:sp>
      <p:sp>
        <p:nvSpPr>
          <p:cNvPr id="207" name="Google Shape;207;g2e19e0d2d55_0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e19e0d2d55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pt-BR"/>
              <a:t>Biliary microhamartoma (von Meyenburg complex). Irregular and communicating cystic spaces with a normal-looking cholangiocyte lining are embedded in a fibrous matrix. The spaces can contain bile (hematoxylin and eosin stain). </a:t>
            </a:r>
            <a:r>
              <a:rPr lang="pt-BR" sz="1050">
                <a:solidFill>
                  <a:schemeClr val="dk1"/>
                </a:solidFill>
                <a:highlight>
                  <a:srgbClr val="FFFFFF"/>
                </a:highlight>
              </a:rPr>
              <a:t>Usually presents as multiple, small (&lt; 0.5 cm) cysts</a:t>
            </a:r>
            <a:endParaRPr sz="1050">
              <a:solidFill>
                <a:schemeClr val="dk1"/>
              </a:solidFill>
              <a:highlight>
                <a:srgbClr val="FFFFFF"/>
              </a:highlight>
            </a:endParaRPr>
          </a:p>
          <a:p>
            <a:pPr indent="-295275" lvl="0" marL="596900" rtl="0" algn="l">
              <a:lnSpc>
                <a:spcPct val="115000"/>
              </a:lnSpc>
              <a:spcBef>
                <a:spcPts val="0"/>
              </a:spcBef>
              <a:spcAft>
                <a:spcPts val="0"/>
              </a:spcAft>
              <a:buClr>
                <a:schemeClr val="dk1"/>
              </a:buClr>
              <a:buSzPts val="1050"/>
              <a:buChar char="○"/>
            </a:pPr>
            <a:r>
              <a:rPr lang="pt-BR" sz="1050">
                <a:solidFill>
                  <a:schemeClr val="dk1"/>
                </a:solidFill>
                <a:highlight>
                  <a:srgbClr val="FFFFFF"/>
                </a:highlight>
              </a:rPr>
              <a:t>Irregular curvilinear ducts lined by cuboidal or flattened cells</a:t>
            </a:r>
            <a:endParaRPr sz="1050">
              <a:solidFill>
                <a:schemeClr val="dk1"/>
              </a:solidFill>
              <a:highlight>
                <a:srgbClr val="FFFFFF"/>
              </a:highlight>
            </a:endParaRPr>
          </a:p>
          <a:p>
            <a:pPr indent="-295275" lvl="0" marL="596900" rtl="0" algn="l">
              <a:lnSpc>
                <a:spcPct val="115000"/>
              </a:lnSpc>
              <a:spcBef>
                <a:spcPts val="0"/>
              </a:spcBef>
              <a:spcAft>
                <a:spcPts val="0"/>
              </a:spcAft>
              <a:buClr>
                <a:schemeClr val="dk1"/>
              </a:buClr>
              <a:buSzPts val="1050"/>
              <a:buChar char="○"/>
            </a:pPr>
            <a:r>
              <a:rPr lang="pt-BR" sz="1050">
                <a:solidFill>
                  <a:schemeClr val="dk1"/>
                </a:solidFill>
                <a:highlight>
                  <a:srgbClr val="FFFFFF"/>
                </a:highlight>
              </a:rPr>
              <a:t>May exhibit dense fibrous stroma similar to adenofibroma</a:t>
            </a:r>
            <a:endParaRPr sz="1050">
              <a:solidFill>
                <a:schemeClr val="dk1"/>
              </a:solidFill>
              <a:highlight>
                <a:srgbClr val="FFFFFF"/>
              </a:highlight>
            </a:endParaRPr>
          </a:p>
          <a:p>
            <a:pPr indent="0" lvl="0" marL="0" rtl="0" algn="l">
              <a:lnSpc>
                <a:spcPct val="100000"/>
              </a:lnSpc>
              <a:spcBef>
                <a:spcPts val="0"/>
              </a:spcBef>
              <a:spcAft>
                <a:spcPts val="0"/>
              </a:spcAft>
              <a:buSzPts val="1100"/>
              <a:buNone/>
            </a:pPr>
            <a:r>
              <a:t/>
            </a:r>
            <a:endParaRPr/>
          </a:p>
        </p:txBody>
      </p:sp>
      <p:sp>
        <p:nvSpPr>
          <p:cNvPr id="214" name="Google Shape;214;g2e19e0d2d55_0_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e19e0d2d5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 name="Google Shape;88;g2e19e0d2d5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e19e0d2d55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pt-BR">
                <a:solidFill>
                  <a:schemeClr val="dk1"/>
                </a:solidFill>
              </a:rPr>
              <a:t>Small round tubules lined by cuboidal epithelium, may contain mucin; inflamed or hyalinized fibrous stroma; often contains pre-existing portal tracts</a:t>
            </a:r>
            <a:endParaRPr sz="1050">
              <a:solidFill>
                <a:schemeClr val="dk1"/>
              </a:solidFill>
              <a:highlight>
                <a:schemeClr val="lt1"/>
              </a:highlight>
            </a:endParaRPr>
          </a:p>
          <a:p>
            <a:pPr indent="-295275" lvl="0" marL="596900" rtl="0" algn="l">
              <a:lnSpc>
                <a:spcPct val="115000"/>
              </a:lnSpc>
              <a:spcBef>
                <a:spcPts val="0"/>
              </a:spcBef>
              <a:spcAft>
                <a:spcPts val="0"/>
              </a:spcAft>
              <a:buClr>
                <a:schemeClr val="dk1"/>
              </a:buClr>
              <a:buSzPts val="1050"/>
              <a:buChar char="○"/>
            </a:pPr>
            <a:r>
              <a:rPr lang="pt-BR" sz="1050">
                <a:solidFill>
                  <a:schemeClr val="dk1"/>
                </a:solidFill>
                <a:highlight>
                  <a:schemeClr val="lt1"/>
                </a:highlight>
              </a:rPr>
              <a:t>Irregular curvilinear ducts lined by cuboidal or flattened cells</a:t>
            </a:r>
            <a:endParaRPr sz="1050">
              <a:solidFill>
                <a:schemeClr val="dk1"/>
              </a:solidFill>
              <a:highlight>
                <a:schemeClr val="lt1"/>
              </a:highlight>
            </a:endParaRPr>
          </a:p>
          <a:p>
            <a:pPr indent="-295275" lvl="0" marL="596900" rtl="0" algn="l">
              <a:lnSpc>
                <a:spcPct val="115000"/>
              </a:lnSpc>
              <a:spcBef>
                <a:spcPts val="0"/>
              </a:spcBef>
              <a:spcAft>
                <a:spcPts val="0"/>
              </a:spcAft>
              <a:buClr>
                <a:schemeClr val="dk1"/>
              </a:buClr>
              <a:buSzPts val="1050"/>
              <a:buChar char="○"/>
            </a:pPr>
            <a:r>
              <a:rPr lang="pt-BR" sz="1050">
                <a:solidFill>
                  <a:schemeClr val="dk1"/>
                </a:solidFill>
                <a:highlight>
                  <a:schemeClr val="lt1"/>
                </a:highlight>
              </a:rPr>
              <a:t>May exhibit dense fibrous stroma similar to adenofibroma</a:t>
            </a:r>
            <a:endParaRPr/>
          </a:p>
        </p:txBody>
      </p:sp>
      <p:sp>
        <p:nvSpPr>
          <p:cNvPr id="222" name="Google Shape;222;g2e19e0d2d55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e19e0d2d55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pt-BR">
                <a:solidFill>
                  <a:schemeClr val="dk1"/>
                </a:solidFill>
              </a:rPr>
              <a:t>Small round tubules lined by cuboidal epithelium, may contain mucin; inflamed or hyalinized fibrous stroma; often contains pre-existing portal tracts</a:t>
            </a:r>
            <a:endParaRPr sz="1050">
              <a:solidFill>
                <a:schemeClr val="dk1"/>
              </a:solidFill>
              <a:highlight>
                <a:schemeClr val="lt1"/>
              </a:highlight>
            </a:endParaRPr>
          </a:p>
          <a:p>
            <a:pPr indent="-295275" lvl="0" marL="596900" rtl="0" algn="l">
              <a:lnSpc>
                <a:spcPct val="115000"/>
              </a:lnSpc>
              <a:spcBef>
                <a:spcPts val="0"/>
              </a:spcBef>
              <a:spcAft>
                <a:spcPts val="0"/>
              </a:spcAft>
              <a:buClr>
                <a:schemeClr val="dk1"/>
              </a:buClr>
              <a:buSzPts val="1050"/>
              <a:buChar char="○"/>
            </a:pPr>
            <a:r>
              <a:rPr lang="pt-BR" sz="1050">
                <a:solidFill>
                  <a:schemeClr val="dk1"/>
                </a:solidFill>
                <a:highlight>
                  <a:schemeClr val="lt1"/>
                </a:highlight>
              </a:rPr>
              <a:t>Irregular curvilinear ducts lined by cuboidal or flattened cells</a:t>
            </a:r>
            <a:endParaRPr sz="1050">
              <a:solidFill>
                <a:schemeClr val="dk1"/>
              </a:solidFill>
              <a:highlight>
                <a:schemeClr val="lt1"/>
              </a:highlight>
            </a:endParaRPr>
          </a:p>
          <a:p>
            <a:pPr indent="-295275" lvl="0" marL="596900" rtl="0" algn="l">
              <a:lnSpc>
                <a:spcPct val="115000"/>
              </a:lnSpc>
              <a:spcBef>
                <a:spcPts val="0"/>
              </a:spcBef>
              <a:spcAft>
                <a:spcPts val="0"/>
              </a:spcAft>
              <a:buClr>
                <a:schemeClr val="dk1"/>
              </a:buClr>
              <a:buSzPts val="1050"/>
              <a:buChar char="○"/>
            </a:pPr>
            <a:r>
              <a:rPr lang="pt-BR" sz="1050">
                <a:solidFill>
                  <a:schemeClr val="dk1"/>
                </a:solidFill>
                <a:highlight>
                  <a:schemeClr val="lt1"/>
                </a:highlight>
              </a:rPr>
              <a:t>May exhibit dense fibrous stroma similar to adenofibroma</a:t>
            </a:r>
            <a:endParaRPr/>
          </a:p>
        </p:txBody>
      </p:sp>
      <p:sp>
        <p:nvSpPr>
          <p:cNvPr id="228" name="Google Shape;228;g2e19e0d2d55_0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e19e0d2d55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pt-BR"/>
              <a:t>Biliary microhamartoma (von Meyenburg complex). Irregular and communicating cystic spaces with a normal-looking cholangiocyte lining are embedded in a fibrous matrix. The spaces can contain bile (hematoxylin and eosin stain). </a:t>
            </a:r>
            <a:r>
              <a:rPr lang="pt-BR" sz="1050">
                <a:solidFill>
                  <a:schemeClr val="dk1"/>
                </a:solidFill>
                <a:highlight>
                  <a:srgbClr val="FFFFFF"/>
                </a:highlight>
              </a:rPr>
              <a:t>Usually presents as multiple, small (&lt; 0.5 cm) cysts</a:t>
            </a:r>
            <a:endParaRPr sz="1050">
              <a:solidFill>
                <a:schemeClr val="dk1"/>
              </a:solidFill>
              <a:highlight>
                <a:srgbClr val="FFFFFF"/>
              </a:highlight>
            </a:endParaRPr>
          </a:p>
          <a:p>
            <a:pPr indent="-295275" lvl="0" marL="596900" rtl="0" algn="l">
              <a:lnSpc>
                <a:spcPct val="115000"/>
              </a:lnSpc>
              <a:spcBef>
                <a:spcPts val="0"/>
              </a:spcBef>
              <a:spcAft>
                <a:spcPts val="0"/>
              </a:spcAft>
              <a:buClr>
                <a:schemeClr val="dk1"/>
              </a:buClr>
              <a:buSzPts val="1050"/>
              <a:buChar char="○"/>
            </a:pPr>
            <a:r>
              <a:rPr lang="pt-BR" sz="1050">
                <a:solidFill>
                  <a:schemeClr val="dk1"/>
                </a:solidFill>
                <a:highlight>
                  <a:srgbClr val="FFFFFF"/>
                </a:highlight>
              </a:rPr>
              <a:t>Irregular curvilinear ducts lined by cuboidal or flattened cells</a:t>
            </a:r>
            <a:endParaRPr sz="1050">
              <a:solidFill>
                <a:schemeClr val="dk1"/>
              </a:solidFill>
              <a:highlight>
                <a:srgbClr val="FFFFFF"/>
              </a:highlight>
            </a:endParaRPr>
          </a:p>
          <a:p>
            <a:pPr indent="-295275" lvl="0" marL="596900" rtl="0" algn="l">
              <a:lnSpc>
                <a:spcPct val="115000"/>
              </a:lnSpc>
              <a:spcBef>
                <a:spcPts val="0"/>
              </a:spcBef>
              <a:spcAft>
                <a:spcPts val="0"/>
              </a:spcAft>
              <a:buClr>
                <a:schemeClr val="dk1"/>
              </a:buClr>
              <a:buSzPts val="1050"/>
              <a:buChar char="○"/>
            </a:pPr>
            <a:r>
              <a:rPr lang="pt-BR" sz="1050">
                <a:solidFill>
                  <a:schemeClr val="dk1"/>
                </a:solidFill>
                <a:highlight>
                  <a:srgbClr val="FFFFFF"/>
                </a:highlight>
              </a:rPr>
              <a:t>May exhibit dense fibrous stroma similar to adenofibroma</a:t>
            </a:r>
            <a:endParaRPr sz="1050">
              <a:solidFill>
                <a:schemeClr val="dk1"/>
              </a:solidFill>
              <a:highlight>
                <a:srgbClr val="FFFFFF"/>
              </a:highlight>
            </a:endParaRPr>
          </a:p>
          <a:p>
            <a:pPr indent="0" lvl="0" marL="0" rtl="0" algn="l">
              <a:lnSpc>
                <a:spcPct val="100000"/>
              </a:lnSpc>
              <a:spcBef>
                <a:spcPts val="0"/>
              </a:spcBef>
              <a:spcAft>
                <a:spcPts val="0"/>
              </a:spcAft>
              <a:buSzPts val="1100"/>
              <a:buNone/>
            </a:pPr>
            <a:r>
              <a:t/>
            </a:r>
            <a:endParaRPr/>
          </a:p>
        </p:txBody>
      </p:sp>
      <p:sp>
        <p:nvSpPr>
          <p:cNvPr id="235" name="Google Shape;235;g2e19e0d2d55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e19e0d2d55_0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pt-BR"/>
              <a:t>Biliary microhamartoma (von Meyenburg complex). Irregular and communicating cystic spaces with a normal-looking cholangiocyte lining are embedded in a fibrous matrix. The spaces can contain bile (hematoxylin and eosin stain). </a:t>
            </a:r>
            <a:r>
              <a:rPr lang="pt-BR" sz="1050">
                <a:solidFill>
                  <a:schemeClr val="dk1"/>
                </a:solidFill>
                <a:highlight>
                  <a:srgbClr val="FFFFFF"/>
                </a:highlight>
              </a:rPr>
              <a:t>Usually presents as multiple, small (&lt; 0.5 cm) cysts</a:t>
            </a:r>
            <a:endParaRPr sz="1050">
              <a:solidFill>
                <a:schemeClr val="dk1"/>
              </a:solidFill>
              <a:highlight>
                <a:srgbClr val="FFFFFF"/>
              </a:highlight>
            </a:endParaRPr>
          </a:p>
          <a:p>
            <a:pPr indent="-295275" lvl="0" marL="596900" rtl="0" algn="l">
              <a:lnSpc>
                <a:spcPct val="115000"/>
              </a:lnSpc>
              <a:spcBef>
                <a:spcPts val="0"/>
              </a:spcBef>
              <a:spcAft>
                <a:spcPts val="0"/>
              </a:spcAft>
              <a:buClr>
                <a:schemeClr val="dk1"/>
              </a:buClr>
              <a:buSzPts val="1050"/>
              <a:buChar char="○"/>
            </a:pPr>
            <a:r>
              <a:rPr lang="pt-BR" sz="1050">
                <a:solidFill>
                  <a:schemeClr val="dk1"/>
                </a:solidFill>
                <a:highlight>
                  <a:srgbClr val="FFFFFF"/>
                </a:highlight>
              </a:rPr>
              <a:t>Irregular curvilinear ducts lined by cuboidal or flattened cells</a:t>
            </a:r>
            <a:endParaRPr sz="1050">
              <a:solidFill>
                <a:schemeClr val="dk1"/>
              </a:solidFill>
              <a:highlight>
                <a:srgbClr val="FFFFFF"/>
              </a:highlight>
            </a:endParaRPr>
          </a:p>
          <a:p>
            <a:pPr indent="-295275" lvl="0" marL="596900" rtl="0" algn="l">
              <a:lnSpc>
                <a:spcPct val="115000"/>
              </a:lnSpc>
              <a:spcBef>
                <a:spcPts val="0"/>
              </a:spcBef>
              <a:spcAft>
                <a:spcPts val="0"/>
              </a:spcAft>
              <a:buClr>
                <a:schemeClr val="dk1"/>
              </a:buClr>
              <a:buSzPts val="1050"/>
              <a:buChar char="○"/>
            </a:pPr>
            <a:r>
              <a:rPr lang="pt-BR" sz="1050">
                <a:solidFill>
                  <a:schemeClr val="dk1"/>
                </a:solidFill>
                <a:highlight>
                  <a:srgbClr val="FFFFFF"/>
                </a:highlight>
              </a:rPr>
              <a:t>May exhibit dense fibrous stroma similar to adenofibroma</a:t>
            </a:r>
            <a:endParaRPr sz="1050">
              <a:solidFill>
                <a:schemeClr val="dk1"/>
              </a:solidFill>
              <a:highlight>
                <a:srgbClr val="FFFFFF"/>
              </a:highlight>
            </a:endParaRPr>
          </a:p>
          <a:p>
            <a:pPr indent="0" lvl="0" marL="0" rtl="0" algn="l">
              <a:lnSpc>
                <a:spcPct val="100000"/>
              </a:lnSpc>
              <a:spcBef>
                <a:spcPts val="0"/>
              </a:spcBef>
              <a:spcAft>
                <a:spcPts val="0"/>
              </a:spcAft>
              <a:buSzPts val="1100"/>
              <a:buNone/>
            </a:pPr>
            <a:r>
              <a:t/>
            </a:r>
            <a:endParaRPr/>
          </a:p>
        </p:txBody>
      </p:sp>
      <p:sp>
        <p:nvSpPr>
          <p:cNvPr id="241" name="Google Shape;241;g2e19e0d2d55_0_1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e19e0d2d55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pt-BR"/>
              <a:t>Biliary microhamartoma (von Meyenburg complex). Irregular and communicating cystic spaces with a normal-looking cholangiocyte lining are embedded in a fibrous matrix. The spaces can contain bile (hematoxylin and eosin stain). </a:t>
            </a:r>
            <a:r>
              <a:rPr lang="pt-BR" sz="1050">
                <a:solidFill>
                  <a:schemeClr val="dk1"/>
                </a:solidFill>
                <a:highlight>
                  <a:srgbClr val="FFFFFF"/>
                </a:highlight>
              </a:rPr>
              <a:t>Usually presents as multiple, small (&lt; 0.5 cm) cysts</a:t>
            </a:r>
            <a:endParaRPr sz="1050">
              <a:solidFill>
                <a:schemeClr val="dk1"/>
              </a:solidFill>
              <a:highlight>
                <a:srgbClr val="FFFFFF"/>
              </a:highlight>
            </a:endParaRPr>
          </a:p>
          <a:p>
            <a:pPr indent="-295275" lvl="0" marL="596900" rtl="0" algn="l">
              <a:lnSpc>
                <a:spcPct val="115000"/>
              </a:lnSpc>
              <a:spcBef>
                <a:spcPts val="0"/>
              </a:spcBef>
              <a:spcAft>
                <a:spcPts val="0"/>
              </a:spcAft>
              <a:buClr>
                <a:schemeClr val="dk1"/>
              </a:buClr>
              <a:buSzPts val="1050"/>
              <a:buChar char="○"/>
            </a:pPr>
            <a:r>
              <a:rPr lang="pt-BR" sz="1050">
                <a:solidFill>
                  <a:schemeClr val="dk1"/>
                </a:solidFill>
                <a:highlight>
                  <a:srgbClr val="FFFFFF"/>
                </a:highlight>
              </a:rPr>
              <a:t>Irregular curvilinear ducts lined by cuboidal or flattened cells</a:t>
            </a:r>
            <a:endParaRPr sz="1050">
              <a:solidFill>
                <a:schemeClr val="dk1"/>
              </a:solidFill>
              <a:highlight>
                <a:srgbClr val="FFFFFF"/>
              </a:highlight>
            </a:endParaRPr>
          </a:p>
          <a:p>
            <a:pPr indent="-295275" lvl="0" marL="596900" rtl="0" algn="l">
              <a:lnSpc>
                <a:spcPct val="115000"/>
              </a:lnSpc>
              <a:spcBef>
                <a:spcPts val="0"/>
              </a:spcBef>
              <a:spcAft>
                <a:spcPts val="0"/>
              </a:spcAft>
              <a:buClr>
                <a:schemeClr val="dk1"/>
              </a:buClr>
              <a:buSzPts val="1050"/>
              <a:buChar char="○"/>
            </a:pPr>
            <a:r>
              <a:rPr lang="pt-BR" sz="1050">
                <a:solidFill>
                  <a:schemeClr val="dk1"/>
                </a:solidFill>
                <a:highlight>
                  <a:srgbClr val="FFFFFF"/>
                </a:highlight>
              </a:rPr>
              <a:t>May exhibit dense fibrous stroma similar to adenofibroma</a:t>
            </a:r>
            <a:endParaRPr sz="1050">
              <a:solidFill>
                <a:schemeClr val="dk1"/>
              </a:solidFill>
              <a:highlight>
                <a:srgbClr val="FFFFFF"/>
              </a:highlight>
            </a:endParaRPr>
          </a:p>
          <a:p>
            <a:pPr indent="0" lvl="0" marL="0" rtl="0" algn="l">
              <a:lnSpc>
                <a:spcPct val="100000"/>
              </a:lnSpc>
              <a:spcBef>
                <a:spcPts val="0"/>
              </a:spcBef>
              <a:spcAft>
                <a:spcPts val="0"/>
              </a:spcAft>
              <a:buSzPts val="1100"/>
              <a:buNone/>
            </a:pPr>
            <a:r>
              <a:t/>
            </a:r>
            <a:endParaRPr/>
          </a:p>
        </p:txBody>
      </p:sp>
      <p:sp>
        <p:nvSpPr>
          <p:cNvPr id="248" name="Google Shape;248;g2e19e0d2d55_0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e19e0d2d55_0_1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g2e19e0d2d55_0_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e19e0d2d55_0_1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2e19e0d2d55_0_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e19e0d2d55_0_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2e19e0d2d55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e19e0d2d55_0_1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g2e19e0d2d55_0_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pt-BR"/>
              <a:t>HISTOLOGIA</a:t>
            </a:r>
            <a:endParaRPr/>
          </a:p>
          <a:p>
            <a:pPr indent="0" lvl="0" marL="0" rtl="0" algn="l">
              <a:lnSpc>
                <a:spcPct val="100000"/>
              </a:lnSpc>
              <a:spcBef>
                <a:spcPts val="0"/>
              </a:spcBef>
              <a:spcAft>
                <a:spcPts val="0"/>
              </a:spcAft>
              <a:buSzPts val="1100"/>
              <a:buNone/>
            </a:pPr>
            <a:r>
              <a:rPr lang="pt-BR"/>
              <a:t>Estruturas glandulares moldadas em ácinos, túbulos e cistos incorporados em um abundante estroma fibrótico </a:t>
            </a:r>
            <a:endParaRPr/>
          </a:p>
          <a:p>
            <a:pPr indent="0" lvl="0" marL="0" rtl="0" algn="l">
              <a:lnSpc>
                <a:spcPct val="100000"/>
              </a:lnSpc>
              <a:spcBef>
                <a:spcPts val="0"/>
              </a:spcBef>
              <a:spcAft>
                <a:spcPts val="0"/>
              </a:spcAft>
              <a:buSzPts val="1100"/>
              <a:buNone/>
            </a:pPr>
            <a:r>
              <a:rPr lang="pt-BR"/>
              <a:t>Túbulos dilatados e ramificados e com focos de configurações complexas </a:t>
            </a:r>
            <a:endParaRPr/>
          </a:p>
          <a:p>
            <a:pPr indent="0" lvl="0" marL="0" rtl="0" algn="l">
              <a:lnSpc>
                <a:spcPct val="100000"/>
              </a:lnSpc>
              <a:spcBef>
                <a:spcPts val="0"/>
              </a:spcBef>
              <a:spcAft>
                <a:spcPts val="0"/>
              </a:spcAft>
              <a:buSzPts val="1100"/>
              <a:buNone/>
            </a:pPr>
            <a:r>
              <a:rPr lang="pt-BR"/>
              <a:t>Cistos de tamanhos variáveis, alguns com projeções polipóides em seus lóculos. </a:t>
            </a:r>
            <a:endParaRPr/>
          </a:p>
          <a:p>
            <a:pPr indent="0" lvl="0" marL="0" rtl="0" algn="l">
              <a:lnSpc>
                <a:spcPct val="100000"/>
              </a:lnSpc>
              <a:spcBef>
                <a:spcPts val="0"/>
              </a:spcBef>
              <a:spcAft>
                <a:spcPts val="0"/>
              </a:spcAft>
              <a:buSzPts val="1100"/>
              <a:buNone/>
            </a:pPr>
            <a:r>
              <a:rPr lang="pt-BR"/>
              <a:t>Única camada de epitélio não secretor de mucina</a:t>
            </a:r>
            <a:endParaRPr/>
          </a:p>
          <a:p>
            <a:pPr indent="0" lvl="0" marL="0" rtl="0" algn="l">
              <a:lnSpc>
                <a:spcPct val="100000"/>
              </a:lnSpc>
              <a:spcBef>
                <a:spcPts val="0"/>
              </a:spcBef>
              <a:spcAft>
                <a:spcPts val="0"/>
              </a:spcAft>
              <a:buSzPts val="1100"/>
              <a:buNone/>
            </a:pPr>
            <a:r>
              <a:rPr lang="pt-BR"/>
              <a:t>Células cubóides a colunares baixas, sendo a porção que reveste os cistos frequentemente achatada.</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e19e0d2d55_0_2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g2e19e0d2d55_0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 name="Google Shape;9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e19e0d2d55_0_2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g2e19e0d2d55_0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dfb4e44a67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g2dfb4e44a67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dfb4e44a67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pt-BR"/>
              <a:t>Embora a origem do adenofibroma biliar seja desconhecida, a expressão epitelial de D10, ainda sem 1F6, descrita em um dos casos, pode sugerir uma origem semelhante ao hamartoma do ducto biliar. Em nosso caso e em alguns outros da literatura havia numerosos complexos de von Meyenburg, reforçando esta possibilidade.  </a:t>
            </a:r>
            <a:endParaRPr/>
          </a:p>
        </p:txBody>
      </p:sp>
      <p:sp>
        <p:nvSpPr>
          <p:cNvPr id="310" name="Google Shape;310;g2dfb4e44a67_0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e1ed7c7357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8" name="Google Shape;318;g2e1ed7c7357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dfb4e44a67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444500" lvl="0" marL="0" rtl="0" algn="just">
              <a:lnSpc>
                <a:spcPct val="115000"/>
              </a:lnSpc>
              <a:spcBef>
                <a:spcPts val="0"/>
              </a:spcBef>
              <a:spcAft>
                <a:spcPts val="0"/>
              </a:spcAft>
              <a:buSzPts val="1100"/>
              <a:buNone/>
            </a:pPr>
            <a:r>
              <a:rPr lang="pt-BR"/>
              <a:t>Segmento de fígado que exibia uma lesão tumoral de coloração esbranquiçada, consistência firme e limites infiltrativos, em continuidade com lesão nodular bem delimitada/encapsulada e de aspecto microcístico, medindo o conjunto 3,6 x 3,5 x 2,2 cm.</a:t>
            </a:r>
            <a:endParaRPr/>
          </a:p>
          <a:p>
            <a:pPr indent="0" lvl="0" marL="0" rtl="0" algn="l">
              <a:lnSpc>
                <a:spcPct val="100000"/>
              </a:lnSpc>
              <a:spcBef>
                <a:spcPts val="0"/>
              </a:spcBef>
              <a:spcAft>
                <a:spcPts val="0"/>
              </a:spcAft>
              <a:buSzPts val="1100"/>
              <a:buNone/>
            </a:pPr>
            <a:r>
              <a:t/>
            </a:r>
            <a:endParaRPr/>
          </a:p>
        </p:txBody>
      </p:sp>
      <p:sp>
        <p:nvSpPr>
          <p:cNvPr id="326" name="Google Shape;326;g2dfb4e44a67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e0792300fd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444500" lvl="0" marL="0" rtl="0" algn="just">
              <a:lnSpc>
                <a:spcPct val="115000"/>
              </a:lnSpc>
              <a:spcBef>
                <a:spcPts val="0"/>
              </a:spcBef>
              <a:spcAft>
                <a:spcPts val="0"/>
              </a:spcAft>
              <a:buSzPts val="1100"/>
              <a:buNone/>
            </a:pPr>
            <a:r>
              <a:rPr lang="pt-BR"/>
              <a:t>Segmento de fígado que exibia uma lesão tumoral de coloração esbranquiçada, consistência firme e limites infiltrativos, em continuidade com lesão nodular bem delimitada/encapsulada e de aspecto microcístico, medindo o conjunto 3,6 x 3,5 x 2,2 cm.</a:t>
            </a:r>
            <a:endParaRPr/>
          </a:p>
          <a:p>
            <a:pPr indent="0" lvl="0" marL="0" rtl="0" algn="l">
              <a:lnSpc>
                <a:spcPct val="100000"/>
              </a:lnSpc>
              <a:spcBef>
                <a:spcPts val="0"/>
              </a:spcBef>
              <a:spcAft>
                <a:spcPts val="0"/>
              </a:spcAft>
              <a:buSzPts val="1100"/>
              <a:buNone/>
            </a:pPr>
            <a:r>
              <a:t/>
            </a:r>
            <a:endParaRPr/>
          </a:p>
        </p:txBody>
      </p:sp>
      <p:sp>
        <p:nvSpPr>
          <p:cNvPr id="332" name="Google Shape;332;g2e0792300fd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dfb4e44a67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0" name="Google Shape;340;g2dfb4e44a67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dfb4e44a67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g2dfb4e44a67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dfb4e44a67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pt-BR"/>
              <a:t>In conclusion, the diagnosis of BAF imparts two-fold significance. First, the diagnosis necessitates a thorough search in the pursuit of dysplastic focus and/ or invasiveness. Secondly, the diagnosis of an intrahepatic cholangiocarcinoma alludes to a diligent search for a component of BAF as the prognosis appears to be different between an intrahepatic cholangiocarcinoma, not otherwise specified, and an intrahepatic cholangiocarcinoma arising in the background of BAF, the former having a worse one. However, this statement is not validated due to the rarity of the latter entity. Therefore, complete surgical excision in BAF and wide local excision in case of associated invasive carcinoma is recommended. Incomplete resection or positive surgical margins, or multifocality may lead to recurrence.</a:t>
            </a:r>
            <a:endParaRPr/>
          </a:p>
        </p:txBody>
      </p:sp>
      <p:sp>
        <p:nvSpPr>
          <p:cNvPr id="354" name="Google Shape;354;g2dfb4e44a67_0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dfb4e44a67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pt-BR"/>
              <a:t>Embora a origem do adenofibroma biliar seja desconhecida, a expressão epitelial de D10, ainda sem 1F6, descrita em um dos casos, pode sugerir uma origem semelhante ao hamartoma do ducto biliar. Em nosso caso e em alguns outros da literatura havia numerosos complexos de von Meyenburg, reforçando esta possibilidade.  </a:t>
            </a:r>
            <a:endParaRPr/>
          </a:p>
        </p:txBody>
      </p:sp>
      <p:sp>
        <p:nvSpPr>
          <p:cNvPr id="361" name="Google Shape;361;g2dfb4e44a67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dfae220c22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 name="Google Shape;102;g2dfae220c22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8" name="Google Shape;36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dfae220c22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g2dfae220c22_0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dfae220c22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444500" lvl="0" marL="0" rtl="0" algn="just">
              <a:lnSpc>
                <a:spcPct val="115000"/>
              </a:lnSpc>
              <a:spcBef>
                <a:spcPts val="0"/>
              </a:spcBef>
              <a:spcAft>
                <a:spcPts val="0"/>
              </a:spcAft>
              <a:buClr>
                <a:schemeClr val="dk1"/>
              </a:buClr>
              <a:buSzPts val="1100"/>
              <a:buFont typeface="Arial"/>
              <a:buNone/>
            </a:pPr>
            <a:r>
              <a:rPr lang="pt-BR"/>
              <a:t>Segmento de fígado que exibia uma lesão tumoral de coloração esbranquiçada, consistência firme e limites infiltrativos, em continuidade com lesão nodular bem delimitada/encapsulada e de aspecto microcístico, medindo o conjunto 3,6 x 3,5 x 2,2 cm.</a:t>
            </a:r>
            <a:endParaRPr/>
          </a:p>
          <a:p>
            <a:pPr indent="444500" lvl="0" marL="0" rtl="0" algn="just">
              <a:lnSpc>
                <a:spcPct val="115000"/>
              </a:lnSpc>
              <a:spcBef>
                <a:spcPts val="0"/>
              </a:spcBef>
              <a:spcAft>
                <a:spcPts val="0"/>
              </a:spcAft>
              <a:buClr>
                <a:schemeClr val="dk1"/>
              </a:buClr>
              <a:buSzPts val="1100"/>
              <a:buFont typeface="Arial"/>
              <a:buNone/>
            </a:pPr>
            <a:r>
              <a:t/>
            </a:r>
            <a:endParaRPr/>
          </a:p>
          <a:p>
            <a:pPr indent="444500" lvl="0" marL="0" rtl="0" algn="just">
              <a:lnSpc>
                <a:spcPct val="115000"/>
              </a:lnSpc>
              <a:spcBef>
                <a:spcPts val="0"/>
              </a:spcBef>
              <a:spcAft>
                <a:spcPts val="0"/>
              </a:spcAft>
              <a:buClr>
                <a:schemeClr val="dk1"/>
              </a:buClr>
              <a:buSzPts val="1100"/>
              <a:buFont typeface="Arial"/>
              <a:buNone/>
            </a:pPr>
            <a:r>
              <a:rPr lang="pt-BR"/>
              <a:t>Apresenta, na face oposta, superfície cruenta que mede 8,2 x 5,3 cm e que foi pintada em tinta nanquim preta. Aos cortea, identifica-se massa de coloração esbranquiçada, de consistência firme e com limites irregulares, em continuidade com lesão encapsulada e de aspecto microcístico de localização intraductal, medindo ambas, em conjunto, 3,6 x 3,5 x 2,2 cm, distando 0,1 cm da cápsula e chegando junto à margem cruenta de ressecção cirúrgica. </a:t>
            </a:r>
            <a:endParaRPr/>
          </a:p>
          <a:p>
            <a:pPr indent="0" lvl="0" marL="0" rtl="0" algn="l">
              <a:lnSpc>
                <a:spcPct val="100000"/>
              </a:lnSpc>
              <a:spcBef>
                <a:spcPts val="0"/>
              </a:spcBef>
              <a:spcAft>
                <a:spcPts val="0"/>
              </a:spcAft>
              <a:buSzPts val="1100"/>
              <a:buNone/>
            </a:pPr>
            <a:r>
              <a:t/>
            </a:r>
            <a:endParaRPr/>
          </a:p>
        </p:txBody>
      </p:sp>
      <p:sp>
        <p:nvSpPr>
          <p:cNvPr id="121" name="Google Shape;121;g2dfae220c22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e0792300fd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444500" lvl="0" marL="0" rtl="0" algn="just">
              <a:lnSpc>
                <a:spcPct val="115000"/>
              </a:lnSpc>
              <a:spcBef>
                <a:spcPts val="0"/>
              </a:spcBef>
              <a:spcAft>
                <a:spcPts val="0"/>
              </a:spcAft>
              <a:buSzPts val="1100"/>
              <a:buNone/>
            </a:pPr>
            <a:r>
              <a:rPr lang="pt-BR"/>
              <a:t>Segmento de fígado que exibia uma lesão tumoral de coloração esbranquiçada, consistência firme e limites infiltrativos, em continuidade com lesão nodular bem delimitada/encapsulada e de aspecto microcístico, medindo o conjunto 3,6 x 3,5 x 2,2 cm.</a:t>
            </a:r>
            <a:endParaRPr/>
          </a:p>
          <a:p>
            <a:pPr indent="0" lvl="0" marL="0" rtl="0" algn="l">
              <a:lnSpc>
                <a:spcPct val="100000"/>
              </a:lnSpc>
              <a:spcBef>
                <a:spcPts val="0"/>
              </a:spcBef>
              <a:spcAft>
                <a:spcPts val="0"/>
              </a:spcAft>
              <a:buSzPts val="1100"/>
              <a:buNone/>
            </a:pPr>
            <a:r>
              <a:t/>
            </a:r>
            <a:endParaRPr/>
          </a:p>
        </p:txBody>
      </p:sp>
      <p:sp>
        <p:nvSpPr>
          <p:cNvPr id="129" name="Google Shape;129;g2e0792300fd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e19e0d2d55_0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444500" lvl="0" marL="0" rtl="0" algn="just">
              <a:lnSpc>
                <a:spcPct val="115000"/>
              </a:lnSpc>
              <a:spcBef>
                <a:spcPts val="0"/>
              </a:spcBef>
              <a:spcAft>
                <a:spcPts val="0"/>
              </a:spcAft>
              <a:buSzPts val="1100"/>
              <a:buNone/>
            </a:pPr>
            <a:r>
              <a:rPr lang="pt-BR"/>
              <a:t>Segmento de fígado que exibia uma lesão tumoral de coloração esbranquiçada, consistência firme e limites infiltrativos, em continuidade com lesão nodular bem delimitada/encapsulada e de aspecto microcístico, medindo o conjunto 3,6 x 3,5 x 2,2 cm.</a:t>
            </a:r>
            <a:endParaRPr/>
          </a:p>
          <a:p>
            <a:pPr indent="0" lvl="0" marL="0" rtl="0" algn="l">
              <a:lnSpc>
                <a:spcPct val="100000"/>
              </a:lnSpc>
              <a:spcBef>
                <a:spcPts val="0"/>
              </a:spcBef>
              <a:spcAft>
                <a:spcPts val="0"/>
              </a:spcAft>
              <a:buSzPts val="1100"/>
              <a:buNone/>
            </a:pPr>
            <a:r>
              <a:t/>
            </a:r>
            <a:endParaRPr/>
          </a:p>
        </p:txBody>
      </p:sp>
      <p:sp>
        <p:nvSpPr>
          <p:cNvPr id="134" name="Google Shape;134;g2e19e0d2d55_0_2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e152dbbb45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444500" lvl="0" marL="0" rtl="0" algn="just">
              <a:lnSpc>
                <a:spcPct val="115000"/>
              </a:lnSpc>
              <a:spcBef>
                <a:spcPts val="0"/>
              </a:spcBef>
              <a:spcAft>
                <a:spcPts val="0"/>
              </a:spcAft>
              <a:buSzPts val="1100"/>
              <a:buNone/>
            </a:pPr>
            <a:r>
              <a:rPr lang="pt-BR"/>
              <a:t>Segmento de fígado que exibia uma lesão tumoral de coloração esbranquiçada, consistência firme e limites infiltrativos, em continuidade com lesão nodular bem delimitada/encapsulada e de aspecto microcístico, medindo o conjunto 3,6 x 3,5 x 2,2 cm.</a:t>
            </a:r>
            <a:endParaRPr/>
          </a:p>
          <a:p>
            <a:pPr indent="0" lvl="0" marL="0" rtl="0" algn="l">
              <a:lnSpc>
                <a:spcPct val="100000"/>
              </a:lnSpc>
              <a:spcBef>
                <a:spcPts val="0"/>
              </a:spcBef>
              <a:spcAft>
                <a:spcPts val="0"/>
              </a:spcAft>
              <a:buSzPts val="1100"/>
              <a:buNone/>
            </a:pPr>
            <a:r>
              <a:t/>
            </a:r>
            <a:endParaRPr/>
          </a:p>
        </p:txBody>
      </p:sp>
      <p:sp>
        <p:nvSpPr>
          <p:cNvPr id="141" name="Google Shape;141;g2e152dbbb45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jpg"/><Relationship Id="rId3" Type="http://schemas.openxmlformats.org/officeDocument/2006/relationships/image" Target="../media/image2.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jpg"/><Relationship Id="rId3" Type="http://schemas.openxmlformats.org/officeDocument/2006/relationships/image" Target="../media/image19.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2.png"/><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a">
  <p:cSld name="Capa">
    <p:spTree>
      <p:nvGrpSpPr>
        <p:cNvPr id="7" name="Shape 7"/>
        <p:cNvGrpSpPr/>
        <p:nvPr/>
      </p:nvGrpSpPr>
      <p:grpSpPr>
        <a:xfrm>
          <a:off x="0" y="0"/>
          <a:ext cx="0" cy="0"/>
          <a:chOff x="0" y="0"/>
          <a:chExt cx="0" cy="0"/>
        </a:xfrm>
      </p:grpSpPr>
      <p:pic>
        <p:nvPicPr>
          <p:cNvPr id="8" name="Google Shape;8;p9"/>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9" name="Google Shape;9;p9"/>
          <p:cNvSpPr txBox="1"/>
          <p:nvPr>
            <p:ph type="ctrTitle"/>
          </p:nvPr>
        </p:nvSpPr>
        <p:spPr>
          <a:xfrm>
            <a:off x="1012508" y="4122782"/>
            <a:ext cx="13716000" cy="240755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3755A"/>
              </a:buClr>
              <a:buSzPts val="9200"/>
              <a:buFont typeface="Calibri"/>
              <a:buNone/>
              <a:defRPr b="1" i="0" sz="9200" u="none" cap="none" strike="noStrike">
                <a:solidFill>
                  <a:srgbClr val="23755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 name="Google Shape;10;p9"/>
          <p:cNvPicPr preferRelativeResize="0"/>
          <p:nvPr/>
        </p:nvPicPr>
        <p:blipFill rotWithShape="1">
          <a:blip r:embed="rId3">
            <a:alphaModFix/>
          </a:blip>
          <a:srcRect b="0" l="0" r="0" t="0"/>
          <a:stretch/>
        </p:blipFill>
        <p:spPr>
          <a:xfrm>
            <a:off x="1035368" y="678647"/>
            <a:ext cx="8343712" cy="2135990"/>
          </a:xfrm>
          <a:prstGeom prst="rect">
            <a:avLst/>
          </a:prstGeom>
          <a:noFill/>
          <a:ln>
            <a:noFill/>
          </a:ln>
        </p:spPr>
      </p:pic>
      <p:pic>
        <p:nvPicPr>
          <p:cNvPr id="11" name="Google Shape;11;p9"/>
          <p:cNvPicPr preferRelativeResize="0"/>
          <p:nvPr/>
        </p:nvPicPr>
        <p:blipFill rotWithShape="1">
          <a:blip r:embed="rId4">
            <a:alphaModFix/>
          </a:blip>
          <a:srcRect b="0" l="0" r="0" t="0"/>
          <a:stretch/>
        </p:blipFill>
        <p:spPr>
          <a:xfrm>
            <a:off x="16554676" y="9109915"/>
            <a:ext cx="1225590" cy="965152"/>
          </a:xfrm>
          <a:prstGeom prst="rect">
            <a:avLst/>
          </a:prstGeom>
          <a:noFill/>
          <a:ln>
            <a:noFill/>
          </a:ln>
        </p:spPr>
      </p:pic>
      <p:pic>
        <p:nvPicPr>
          <p:cNvPr id="12" name="Google Shape;12;p9"/>
          <p:cNvPicPr preferRelativeResize="0"/>
          <p:nvPr/>
        </p:nvPicPr>
        <p:blipFill rotWithShape="1">
          <a:blip r:embed="rId5">
            <a:alphaModFix/>
          </a:blip>
          <a:srcRect b="0" l="0" r="0" t="0"/>
          <a:stretch/>
        </p:blipFill>
        <p:spPr>
          <a:xfrm>
            <a:off x="16617486" y="7124700"/>
            <a:ext cx="1006194" cy="1628776"/>
          </a:xfrm>
          <a:prstGeom prst="rect">
            <a:avLst/>
          </a:prstGeom>
          <a:noFill/>
          <a:ln>
            <a:noFill/>
          </a:ln>
        </p:spPr>
      </p:pic>
      <p:pic>
        <p:nvPicPr>
          <p:cNvPr id="13" name="Google Shape;13;p9"/>
          <p:cNvPicPr preferRelativeResize="0"/>
          <p:nvPr/>
        </p:nvPicPr>
        <p:blipFill rotWithShape="1">
          <a:blip r:embed="rId6">
            <a:alphaModFix/>
          </a:blip>
          <a:srcRect b="2091" l="0" r="0" t="0"/>
          <a:stretch/>
        </p:blipFill>
        <p:spPr>
          <a:xfrm>
            <a:off x="0" y="7562497"/>
            <a:ext cx="1350090" cy="445648"/>
          </a:xfrm>
          <a:prstGeom prst="rect">
            <a:avLst/>
          </a:prstGeom>
          <a:noFill/>
          <a:ln>
            <a:noFill/>
          </a:ln>
        </p:spPr>
      </p:pic>
      <p:pic>
        <p:nvPicPr>
          <p:cNvPr id="14" name="Google Shape;14;p9"/>
          <p:cNvPicPr preferRelativeResize="0"/>
          <p:nvPr/>
        </p:nvPicPr>
        <p:blipFill rotWithShape="1">
          <a:blip r:embed="rId7">
            <a:alphaModFix/>
          </a:blip>
          <a:srcRect b="2145" l="0" r="0" t="0"/>
          <a:stretch/>
        </p:blipFill>
        <p:spPr>
          <a:xfrm>
            <a:off x="0" y="8215620"/>
            <a:ext cx="1350090" cy="445405"/>
          </a:xfrm>
          <a:prstGeom prst="rect">
            <a:avLst/>
          </a:prstGeom>
          <a:noFill/>
          <a:ln>
            <a:noFill/>
          </a:ln>
        </p:spPr>
      </p:pic>
      <p:sp>
        <p:nvSpPr>
          <p:cNvPr id="15" name="Google Shape;15;p9"/>
          <p:cNvSpPr txBox="1"/>
          <p:nvPr>
            <p:ph idx="1" type="body"/>
          </p:nvPr>
        </p:nvSpPr>
        <p:spPr>
          <a:xfrm>
            <a:off x="1454150" y="7499350"/>
            <a:ext cx="11461750" cy="51911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500"/>
              </a:spcBef>
              <a:spcAft>
                <a:spcPts val="0"/>
              </a:spcAft>
              <a:buClr>
                <a:srgbClr val="4E5447"/>
              </a:buClr>
              <a:buSzPts val="4300"/>
              <a:buFont typeface="Arial"/>
              <a:buNone/>
              <a:defRPr b="1" i="0" sz="4300" u="none" cap="none" strike="noStrike">
                <a:solidFill>
                  <a:srgbClr val="4E5447"/>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16" name="Google Shape;16;p9"/>
          <p:cNvSpPr txBox="1"/>
          <p:nvPr>
            <p:ph idx="2" type="body"/>
          </p:nvPr>
        </p:nvSpPr>
        <p:spPr>
          <a:xfrm>
            <a:off x="1463926" y="8141912"/>
            <a:ext cx="11461750" cy="51911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500"/>
              </a:spcBef>
              <a:spcAft>
                <a:spcPts val="0"/>
              </a:spcAft>
              <a:buClr>
                <a:srgbClr val="4E5447"/>
              </a:buClr>
              <a:buSzPts val="4300"/>
              <a:buFont typeface="Arial"/>
              <a:buNone/>
              <a:defRPr b="1" i="0" sz="4300" u="none" cap="none" strike="noStrike">
                <a:solidFill>
                  <a:srgbClr val="4E5447"/>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grpSp>
        <p:nvGrpSpPr>
          <p:cNvPr id="17" name="Google Shape;17;p9"/>
          <p:cNvGrpSpPr/>
          <p:nvPr/>
        </p:nvGrpSpPr>
        <p:grpSpPr>
          <a:xfrm>
            <a:off x="12540348" y="2050134"/>
            <a:ext cx="4855382" cy="5325802"/>
            <a:chOff x="-124350" y="2405660"/>
            <a:chExt cx="3285325" cy="3603628"/>
          </a:xfrm>
        </p:grpSpPr>
        <p:pic>
          <p:nvPicPr>
            <p:cNvPr descr="Icespensino – Plataforma ICESP de Ensino" id="18" name="Google Shape;18;p9"/>
            <p:cNvPicPr preferRelativeResize="0"/>
            <p:nvPr/>
          </p:nvPicPr>
          <p:blipFill rotWithShape="1">
            <a:blip r:embed="rId8">
              <a:alphaModFix/>
            </a:blip>
            <a:srcRect b="0" l="18646" r="61976" t="0"/>
            <a:stretch/>
          </p:blipFill>
          <p:spPr>
            <a:xfrm>
              <a:off x="123612" y="3420913"/>
              <a:ext cx="2789419" cy="1450473"/>
            </a:xfrm>
            <a:prstGeom prst="rect">
              <a:avLst/>
            </a:prstGeom>
            <a:noFill/>
            <a:ln>
              <a:noFill/>
            </a:ln>
          </p:spPr>
        </p:pic>
        <p:pic>
          <p:nvPicPr>
            <p:cNvPr descr="Icespensino – Plataforma ICESP de Ensino" id="19" name="Google Shape;19;p9"/>
            <p:cNvPicPr preferRelativeResize="0"/>
            <p:nvPr/>
          </p:nvPicPr>
          <p:blipFill rotWithShape="1">
            <a:blip r:embed="rId8">
              <a:alphaModFix/>
            </a:blip>
            <a:srcRect b="0" l="0" r="78584" t="0"/>
            <a:stretch/>
          </p:blipFill>
          <p:spPr>
            <a:xfrm>
              <a:off x="-124350" y="4463663"/>
              <a:ext cx="3285325" cy="1545625"/>
            </a:xfrm>
            <a:prstGeom prst="rect">
              <a:avLst/>
            </a:prstGeom>
            <a:noFill/>
            <a:ln>
              <a:noFill/>
            </a:ln>
          </p:spPr>
        </p:pic>
        <p:pic>
          <p:nvPicPr>
            <p:cNvPr descr="Icespensino – Plataforma ICESP de Ensino" id="20" name="Google Shape;20;p9"/>
            <p:cNvPicPr preferRelativeResize="0"/>
            <p:nvPr/>
          </p:nvPicPr>
          <p:blipFill rotWithShape="1">
            <a:blip r:embed="rId8">
              <a:alphaModFix/>
            </a:blip>
            <a:srcRect b="0" l="60157" r="20465" t="0"/>
            <a:stretch/>
          </p:blipFill>
          <p:spPr>
            <a:xfrm>
              <a:off x="123605" y="2405660"/>
              <a:ext cx="2789419" cy="1450473"/>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ndo Azul">
  <p:cSld name="Fundo Azul">
    <p:spTree>
      <p:nvGrpSpPr>
        <p:cNvPr id="21" name="Shape 21"/>
        <p:cNvGrpSpPr/>
        <p:nvPr/>
      </p:nvGrpSpPr>
      <p:grpSpPr>
        <a:xfrm>
          <a:off x="0" y="0"/>
          <a:ext cx="0" cy="0"/>
          <a:chOff x="0" y="0"/>
          <a:chExt cx="0" cy="0"/>
        </a:xfrm>
      </p:grpSpPr>
      <p:pic>
        <p:nvPicPr>
          <p:cNvPr id="22" name="Google Shape;22;p10"/>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23" name="Google Shape;23;p10"/>
          <p:cNvSpPr txBox="1"/>
          <p:nvPr>
            <p:ph type="ctrTitle"/>
          </p:nvPr>
        </p:nvSpPr>
        <p:spPr>
          <a:xfrm>
            <a:off x="1000325" y="450437"/>
            <a:ext cx="16287350" cy="1216131"/>
          </a:xfrm>
          <a:prstGeom prst="rect">
            <a:avLst/>
          </a:prstGeom>
          <a:noFill/>
          <a:ln>
            <a:noFill/>
          </a:ln>
        </p:spPr>
        <p:txBody>
          <a:bodyPr anchorCtr="0" anchor="t" bIns="45700" lIns="91425" spcFirstLastPara="1" rIns="91425" wrap="square" tIns="45700">
            <a:noAutofit/>
          </a:bodyPr>
          <a:lstStyle>
            <a:lvl1pPr lvl="0" marR="0" rtl="0" algn="ctr">
              <a:lnSpc>
                <a:spcPct val="146031"/>
              </a:lnSpc>
              <a:spcBef>
                <a:spcPts val="0"/>
              </a:spcBef>
              <a:spcAft>
                <a:spcPts val="0"/>
              </a:spcAft>
              <a:buClr>
                <a:schemeClr val="lt1"/>
              </a:buClr>
              <a:buSzPts val="6300"/>
              <a:buFont typeface="Calibri"/>
              <a:buNone/>
              <a:defRPr b="1" i="0" sz="63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 name="Google Shape;24;p10"/>
          <p:cNvSpPr txBox="1"/>
          <p:nvPr>
            <p:ph idx="1" type="body"/>
          </p:nvPr>
        </p:nvSpPr>
        <p:spPr>
          <a:xfrm>
            <a:off x="1000125" y="3038167"/>
            <a:ext cx="16287750" cy="492626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20000"/>
              </a:lnSpc>
              <a:spcBef>
                <a:spcPts val="2400"/>
              </a:spcBef>
              <a:spcAft>
                <a:spcPts val="0"/>
              </a:spcAft>
              <a:buClr>
                <a:schemeClr val="lt1"/>
              </a:buClr>
              <a:buSzPts val="5000"/>
              <a:buFont typeface="Arial"/>
              <a:buNone/>
              <a:defRPr b="0" i="0" sz="5000" u="none" cap="none" strike="noStrike">
                <a:solidFill>
                  <a:schemeClr val="lt1"/>
                </a:solidFill>
                <a:latin typeface="Calibri"/>
                <a:ea typeface="Calibri"/>
                <a:cs typeface="Calibri"/>
                <a:sym typeface="Calibri"/>
              </a:defRPr>
            </a:lvl1pPr>
            <a:lvl2pPr indent="-228600" lvl="1" marL="914400" marR="0" rtl="0" algn="ctr">
              <a:lnSpc>
                <a:spcPct val="90000"/>
              </a:lnSpc>
              <a:spcBef>
                <a:spcPts val="75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2pPr>
            <a:lvl3pPr indent="-228600" lvl="2" marL="1371600" marR="0" rtl="0" algn="ctr">
              <a:lnSpc>
                <a:spcPct val="90000"/>
              </a:lnSpc>
              <a:spcBef>
                <a:spcPts val="75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3pPr>
            <a:lvl4pPr indent="-228600" lvl="3" marL="18288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4pPr>
            <a:lvl5pPr indent="-228600" lvl="4" marL="22860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2">
  <p:cSld name="Conteúdo 2">
    <p:spTree>
      <p:nvGrpSpPr>
        <p:cNvPr id="25" name="Shape 25"/>
        <p:cNvGrpSpPr/>
        <p:nvPr/>
      </p:nvGrpSpPr>
      <p:grpSpPr>
        <a:xfrm>
          <a:off x="0" y="0"/>
          <a:ext cx="0" cy="0"/>
          <a:chOff x="0" y="0"/>
          <a:chExt cx="0" cy="0"/>
        </a:xfrm>
      </p:grpSpPr>
      <p:pic>
        <p:nvPicPr>
          <p:cNvPr id="26" name="Google Shape;26;p13"/>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27" name="Google Shape;27;p13"/>
          <p:cNvSpPr txBox="1"/>
          <p:nvPr>
            <p:ph type="ctrTitle"/>
          </p:nvPr>
        </p:nvSpPr>
        <p:spPr>
          <a:xfrm>
            <a:off x="575186" y="524177"/>
            <a:ext cx="11665975" cy="1216131"/>
          </a:xfrm>
          <a:prstGeom prst="rect">
            <a:avLst/>
          </a:prstGeom>
          <a:noFill/>
          <a:ln>
            <a:noFill/>
          </a:ln>
        </p:spPr>
        <p:txBody>
          <a:bodyPr anchorCtr="0" anchor="t" bIns="45700" lIns="91425" spcFirstLastPara="1" rIns="91425" wrap="square" tIns="45700">
            <a:noAutofit/>
          </a:bodyPr>
          <a:lstStyle>
            <a:lvl1pPr lvl="0" marR="0" rtl="0" algn="l">
              <a:lnSpc>
                <a:spcPct val="131428"/>
              </a:lnSpc>
              <a:spcBef>
                <a:spcPts val="0"/>
              </a:spcBef>
              <a:spcAft>
                <a:spcPts val="0"/>
              </a:spcAft>
              <a:buClr>
                <a:srgbClr val="476559"/>
              </a:buClr>
              <a:buSzPts val="7000"/>
              <a:buFont typeface="Calibri"/>
              <a:buNone/>
              <a:defRPr b="1" i="0" sz="7000" u="none" cap="none" strike="noStrike">
                <a:solidFill>
                  <a:srgbClr val="476559"/>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 name="Google Shape;28;p13"/>
          <p:cNvSpPr txBox="1"/>
          <p:nvPr>
            <p:ph idx="1" type="body"/>
          </p:nvPr>
        </p:nvSpPr>
        <p:spPr>
          <a:xfrm>
            <a:off x="819150" y="2336038"/>
            <a:ext cx="16725900" cy="626549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0000"/>
              </a:lnSpc>
              <a:spcBef>
                <a:spcPts val="2400"/>
              </a:spcBef>
              <a:spcAft>
                <a:spcPts val="0"/>
              </a:spcAft>
              <a:buClr>
                <a:srgbClr val="565755"/>
              </a:buClr>
              <a:buSzPts val="3000"/>
              <a:buFont typeface="Arial"/>
              <a:buNone/>
              <a:defRPr b="0" i="0" sz="3000" u="none" cap="none" strike="noStrike">
                <a:solidFill>
                  <a:srgbClr val="565755"/>
                </a:solidFill>
                <a:latin typeface="Calibri"/>
                <a:ea typeface="Calibri"/>
                <a:cs typeface="Calibri"/>
                <a:sym typeface="Calibri"/>
              </a:defRPr>
            </a:lvl1pPr>
            <a:lvl2pPr indent="-228600" lvl="1" marL="914400" marR="0" rtl="0" algn="ctr">
              <a:lnSpc>
                <a:spcPct val="90000"/>
              </a:lnSpc>
              <a:spcBef>
                <a:spcPts val="75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2pPr>
            <a:lvl3pPr indent="-228600" lvl="2" marL="1371600" marR="0" rtl="0" algn="ctr">
              <a:lnSpc>
                <a:spcPct val="90000"/>
              </a:lnSpc>
              <a:spcBef>
                <a:spcPts val="75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3pPr>
            <a:lvl4pPr indent="-228600" lvl="3" marL="18288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4pPr>
            <a:lvl5pPr indent="-228600" lvl="4" marL="22860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pic>
        <p:nvPicPr>
          <p:cNvPr id="29" name="Google Shape;29;p13"/>
          <p:cNvPicPr preferRelativeResize="0"/>
          <p:nvPr/>
        </p:nvPicPr>
        <p:blipFill rotWithShape="1">
          <a:blip r:embed="rId3">
            <a:alphaModFix/>
          </a:blip>
          <a:srcRect b="0" l="0" r="0" t="0"/>
          <a:stretch/>
        </p:blipFill>
        <p:spPr>
          <a:xfrm>
            <a:off x="12755510" y="458039"/>
            <a:ext cx="4889463" cy="1251702"/>
          </a:xfrm>
          <a:prstGeom prst="rect">
            <a:avLst/>
          </a:prstGeom>
          <a:noFill/>
          <a:ln>
            <a:noFill/>
          </a:ln>
        </p:spPr>
      </p:pic>
      <p:grpSp>
        <p:nvGrpSpPr>
          <p:cNvPr id="30" name="Google Shape;30;p13"/>
          <p:cNvGrpSpPr/>
          <p:nvPr/>
        </p:nvGrpSpPr>
        <p:grpSpPr>
          <a:xfrm>
            <a:off x="12241155" y="1854338"/>
            <a:ext cx="6497595" cy="1545625"/>
            <a:chOff x="12241155" y="1854338"/>
            <a:chExt cx="6497595" cy="1545625"/>
          </a:xfrm>
        </p:grpSpPr>
        <p:pic>
          <p:nvPicPr>
            <p:cNvPr descr="Icespensino – Plataforma ICESP de Ensino" id="31" name="Google Shape;31;p13"/>
            <p:cNvPicPr preferRelativeResize="0"/>
            <p:nvPr/>
          </p:nvPicPr>
          <p:blipFill rotWithShape="1">
            <a:blip r:embed="rId4">
              <a:alphaModFix/>
            </a:blip>
            <a:srcRect b="0" l="18646" r="61976" t="0"/>
            <a:stretch/>
          </p:blipFill>
          <p:spPr>
            <a:xfrm>
              <a:off x="13964612" y="1901925"/>
              <a:ext cx="2789419" cy="1450473"/>
            </a:xfrm>
            <a:prstGeom prst="rect">
              <a:avLst/>
            </a:prstGeom>
            <a:noFill/>
            <a:ln>
              <a:noFill/>
            </a:ln>
          </p:spPr>
        </p:pic>
        <p:pic>
          <p:nvPicPr>
            <p:cNvPr descr="Icespensino – Plataforma ICESP de Ensino" id="32" name="Google Shape;32;p13"/>
            <p:cNvPicPr preferRelativeResize="0"/>
            <p:nvPr/>
          </p:nvPicPr>
          <p:blipFill rotWithShape="1">
            <a:blip r:embed="rId4">
              <a:alphaModFix/>
            </a:blip>
            <a:srcRect b="0" l="0" r="78584" t="0"/>
            <a:stretch/>
          </p:blipFill>
          <p:spPr>
            <a:xfrm>
              <a:off x="15453425" y="1854338"/>
              <a:ext cx="3285325" cy="1545625"/>
            </a:xfrm>
            <a:prstGeom prst="rect">
              <a:avLst/>
            </a:prstGeom>
            <a:noFill/>
            <a:ln>
              <a:noFill/>
            </a:ln>
          </p:spPr>
        </p:pic>
        <p:pic>
          <p:nvPicPr>
            <p:cNvPr descr="Icespensino – Plataforma ICESP de Ensino" id="33" name="Google Shape;33;p13"/>
            <p:cNvPicPr preferRelativeResize="0"/>
            <p:nvPr/>
          </p:nvPicPr>
          <p:blipFill rotWithShape="1">
            <a:blip r:embed="rId4">
              <a:alphaModFix/>
            </a:blip>
            <a:srcRect b="0" l="60157" r="20465" t="0"/>
            <a:stretch/>
          </p:blipFill>
          <p:spPr>
            <a:xfrm>
              <a:off x="12241155" y="1901935"/>
              <a:ext cx="2789419" cy="1450473"/>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de seção">
  <p:cSld name="Conteúdo 2_1">
    <p:spTree>
      <p:nvGrpSpPr>
        <p:cNvPr id="34" name="Shape 34"/>
        <p:cNvGrpSpPr/>
        <p:nvPr/>
      </p:nvGrpSpPr>
      <p:grpSpPr>
        <a:xfrm>
          <a:off x="0" y="0"/>
          <a:ext cx="0" cy="0"/>
          <a:chOff x="0" y="0"/>
          <a:chExt cx="0" cy="0"/>
        </a:xfrm>
      </p:grpSpPr>
      <p:pic>
        <p:nvPicPr>
          <p:cNvPr id="35" name="Google Shape;35;g2dfae220c22_0_33"/>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36" name="Google Shape;36;g2dfae220c22_0_33"/>
          <p:cNvSpPr txBox="1"/>
          <p:nvPr>
            <p:ph type="ctrTitle"/>
          </p:nvPr>
        </p:nvSpPr>
        <p:spPr>
          <a:xfrm>
            <a:off x="781061" y="3746352"/>
            <a:ext cx="11666100" cy="1216200"/>
          </a:xfrm>
          <a:prstGeom prst="rect">
            <a:avLst/>
          </a:prstGeom>
          <a:noFill/>
          <a:ln>
            <a:noFill/>
          </a:ln>
        </p:spPr>
        <p:txBody>
          <a:bodyPr anchorCtr="0" anchor="t" bIns="45700" lIns="91425" spcFirstLastPara="1" rIns="91425" wrap="square" tIns="45700">
            <a:noAutofit/>
          </a:bodyPr>
          <a:lstStyle>
            <a:lvl1pPr lvl="0" marR="0" rtl="0" algn="l">
              <a:lnSpc>
                <a:spcPct val="131428"/>
              </a:lnSpc>
              <a:spcBef>
                <a:spcPts val="0"/>
              </a:spcBef>
              <a:spcAft>
                <a:spcPts val="0"/>
              </a:spcAft>
              <a:buClr>
                <a:srgbClr val="476559"/>
              </a:buClr>
              <a:buSzPts val="7000"/>
              <a:buFont typeface="Calibri"/>
              <a:buNone/>
              <a:defRPr b="1" i="0" sz="7000" u="none" cap="none" strike="noStrike">
                <a:solidFill>
                  <a:srgbClr val="476559"/>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7" name="Google Shape;37;g2dfae220c22_0_33"/>
          <p:cNvSpPr txBox="1"/>
          <p:nvPr>
            <p:ph idx="1" type="body"/>
          </p:nvPr>
        </p:nvSpPr>
        <p:spPr>
          <a:xfrm>
            <a:off x="781050" y="6421988"/>
            <a:ext cx="16725900" cy="6265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0000"/>
              </a:lnSpc>
              <a:spcBef>
                <a:spcPts val="2400"/>
              </a:spcBef>
              <a:spcAft>
                <a:spcPts val="0"/>
              </a:spcAft>
              <a:buClr>
                <a:srgbClr val="565755"/>
              </a:buClr>
              <a:buSzPts val="3000"/>
              <a:buFont typeface="Arial"/>
              <a:buNone/>
              <a:defRPr b="0" i="0" sz="3000" u="none" cap="none" strike="noStrike">
                <a:solidFill>
                  <a:srgbClr val="565755"/>
                </a:solidFill>
                <a:latin typeface="Calibri"/>
                <a:ea typeface="Calibri"/>
                <a:cs typeface="Calibri"/>
                <a:sym typeface="Calibri"/>
              </a:defRPr>
            </a:lvl1pPr>
            <a:lvl2pPr indent="-228600" lvl="1" marL="914400" marR="0" rtl="0" algn="ctr">
              <a:lnSpc>
                <a:spcPct val="90000"/>
              </a:lnSpc>
              <a:spcBef>
                <a:spcPts val="75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2pPr>
            <a:lvl3pPr indent="-228600" lvl="2" marL="1371600" marR="0" rtl="0" algn="ctr">
              <a:lnSpc>
                <a:spcPct val="90000"/>
              </a:lnSpc>
              <a:spcBef>
                <a:spcPts val="75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3pPr>
            <a:lvl4pPr indent="-228600" lvl="3" marL="18288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4pPr>
            <a:lvl5pPr indent="-228600" lvl="4" marL="22860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pic>
        <p:nvPicPr>
          <p:cNvPr descr="Icespensino – Plataforma ICESP de Ensino" id="38" name="Google Shape;38;g2dfae220c22_0_33"/>
          <p:cNvPicPr preferRelativeResize="0"/>
          <p:nvPr/>
        </p:nvPicPr>
        <p:blipFill rotWithShape="1">
          <a:blip r:embed="rId3">
            <a:alphaModFix/>
          </a:blip>
          <a:srcRect b="0" l="0" r="78584" t="0"/>
          <a:stretch/>
        </p:blipFill>
        <p:spPr>
          <a:xfrm>
            <a:off x="2973352" y="406400"/>
            <a:ext cx="3915075" cy="1880500"/>
          </a:xfrm>
          <a:prstGeom prst="rect">
            <a:avLst/>
          </a:prstGeom>
          <a:noFill/>
          <a:ln>
            <a:noFill/>
          </a:ln>
        </p:spPr>
      </p:pic>
      <p:pic>
        <p:nvPicPr>
          <p:cNvPr descr="Icespensino – Plataforma ICESP de Ensino" id="39" name="Google Shape;39;g2dfae220c22_0_33"/>
          <p:cNvPicPr preferRelativeResize="0"/>
          <p:nvPr/>
        </p:nvPicPr>
        <p:blipFill rotWithShape="1">
          <a:blip r:embed="rId3">
            <a:alphaModFix/>
          </a:blip>
          <a:srcRect b="0" l="60157" r="20465" t="0"/>
          <a:stretch/>
        </p:blipFill>
        <p:spPr>
          <a:xfrm>
            <a:off x="6384225" y="406400"/>
            <a:ext cx="3542125" cy="1880501"/>
          </a:xfrm>
          <a:prstGeom prst="rect">
            <a:avLst/>
          </a:prstGeom>
          <a:noFill/>
          <a:ln>
            <a:noFill/>
          </a:ln>
        </p:spPr>
      </p:pic>
      <p:pic>
        <p:nvPicPr>
          <p:cNvPr descr="Icespensino – Plataforma ICESP de Ensino" id="40" name="Google Shape;40;g2dfae220c22_0_33"/>
          <p:cNvPicPr preferRelativeResize="0"/>
          <p:nvPr/>
        </p:nvPicPr>
        <p:blipFill rotWithShape="1">
          <a:blip r:embed="rId3">
            <a:alphaModFix/>
          </a:blip>
          <a:srcRect b="0" l="18646" r="61976" t="0"/>
          <a:stretch/>
        </p:blipFill>
        <p:spPr>
          <a:xfrm>
            <a:off x="219175" y="406399"/>
            <a:ext cx="3542125" cy="1880500"/>
          </a:xfrm>
          <a:prstGeom prst="rect">
            <a:avLst/>
          </a:prstGeom>
          <a:noFill/>
          <a:ln>
            <a:noFill/>
          </a:ln>
        </p:spPr>
      </p:pic>
      <p:pic>
        <p:nvPicPr>
          <p:cNvPr id="41" name="Google Shape;41;g2dfae220c22_0_33"/>
          <p:cNvPicPr preferRelativeResize="0"/>
          <p:nvPr/>
        </p:nvPicPr>
        <p:blipFill rotWithShape="1">
          <a:blip r:embed="rId4">
            <a:alphaModFix/>
          </a:blip>
          <a:srcRect b="0" l="0" r="0" t="0"/>
          <a:stretch/>
        </p:blipFill>
        <p:spPr>
          <a:xfrm>
            <a:off x="12839585" y="720789"/>
            <a:ext cx="4889463" cy="125170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m Azul">
  <p:cSld name="Fim Azul">
    <p:spTree>
      <p:nvGrpSpPr>
        <p:cNvPr id="42" name="Shape 42"/>
        <p:cNvGrpSpPr/>
        <p:nvPr/>
      </p:nvGrpSpPr>
      <p:grpSpPr>
        <a:xfrm>
          <a:off x="0" y="0"/>
          <a:ext cx="0" cy="0"/>
          <a:chOff x="0" y="0"/>
          <a:chExt cx="0" cy="0"/>
        </a:xfrm>
      </p:grpSpPr>
      <p:pic>
        <p:nvPicPr>
          <p:cNvPr id="43" name="Google Shape;43;p14"/>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44" name="Google Shape;44;p14"/>
          <p:cNvSpPr txBox="1"/>
          <p:nvPr>
            <p:ph type="ctrTitle"/>
          </p:nvPr>
        </p:nvSpPr>
        <p:spPr>
          <a:xfrm>
            <a:off x="2286000" y="5380082"/>
            <a:ext cx="13716000" cy="1134900"/>
          </a:xfrm>
          <a:prstGeom prst="rect">
            <a:avLst/>
          </a:prstGeom>
          <a:noFill/>
          <a:ln>
            <a:noFill/>
          </a:ln>
        </p:spPr>
        <p:txBody>
          <a:bodyPr anchorCtr="0" anchor="t" bIns="45700" lIns="91425" spcFirstLastPara="1" rIns="91425" wrap="square" tIns="45700">
            <a:noAutofit/>
          </a:bodyPr>
          <a:lstStyle>
            <a:lvl1pPr lvl="0" marR="0" rtl="0" algn="ctr">
              <a:lnSpc>
                <a:spcPct val="97872"/>
              </a:lnSpc>
              <a:spcBef>
                <a:spcPts val="0"/>
              </a:spcBef>
              <a:spcAft>
                <a:spcPts val="0"/>
              </a:spcAft>
              <a:buClr>
                <a:schemeClr val="lt1"/>
              </a:buClr>
              <a:buSzPts val="9400"/>
              <a:buFont typeface="Calibri"/>
              <a:buNone/>
              <a:defRPr b="1" i="0" sz="9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5" name="Google Shape;45;p14"/>
          <p:cNvPicPr preferRelativeResize="0"/>
          <p:nvPr/>
        </p:nvPicPr>
        <p:blipFill rotWithShape="1">
          <a:blip r:embed="rId3">
            <a:alphaModFix/>
          </a:blip>
          <a:srcRect b="0" l="0" r="0" t="0"/>
          <a:stretch/>
        </p:blipFill>
        <p:spPr>
          <a:xfrm>
            <a:off x="4377399" y="364535"/>
            <a:ext cx="9533201" cy="2510410"/>
          </a:xfrm>
          <a:prstGeom prst="rect">
            <a:avLst/>
          </a:prstGeom>
          <a:noFill/>
          <a:ln>
            <a:noFill/>
          </a:ln>
        </p:spPr>
      </p:pic>
      <p:grpSp>
        <p:nvGrpSpPr>
          <p:cNvPr id="46" name="Google Shape;46;p14"/>
          <p:cNvGrpSpPr/>
          <p:nvPr/>
        </p:nvGrpSpPr>
        <p:grpSpPr>
          <a:xfrm>
            <a:off x="7343775" y="8902699"/>
            <a:ext cx="3600450" cy="1397000"/>
            <a:chOff x="7353300" y="8902699"/>
            <a:chExt cx="3600450" cy="1397000"/>
          </a:xfrm>
        </p:grpSpPr>
        <p:sp>
          <p:nvSpPr>
            <p:cNvPr id="47" name="Google Shape;47;p14"/>
            <p:cNvSpPr/>
            <p:nvPr/>
          </p:nvSpPr>
          <p:spPr>
            <a:xfrm>
              <a:off x="7353300" y="8902699"/>
              <a:ext cx="3600450" cy="1397000"/>
            </a:xfrm>
            <a:custGeom>
              <a:rect b="b" l="l" r="r" t="t"/>
              <a:pathLst>
                <a:path extrusionOk="0" h="1397000" w="360045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8" name="Google Shape;48;p14"/>
            <p:cNvPicPr preferRelativeResize="0"/>
            <p:nvPr/>
          </p:nvPicPr>
          <p:blipFill rotWithShape="1">
            <a:blip r:embed="rId4">
              <a:alphaModFix/>
            </a:blip>
            <a:srcRect b="0" l="0" r="0" t="0"/>
            <a:stretch/>
          </p:blipFill>
          <p:spPr>
            <a:xfrm>
              <a:off x="9576921" y="9160670"/>
              <a:ext cx="1100605" cy="877045"/>
            </a:xfrm>
            <a:prstGeom prst="rect">
              <a:avLst/>
            </a:prstGeom>
            <a:noFill/>
            <a:ln>
              <a:noFill/>
            </a:ln>
          </p:spPr>
        </p:pic>
        <p:pic>
          <p:nvPicPr>
            <p:cNvPr id="49" name="Google Shape;49;p14"/>
            <p:cNvPicPr preferRelativeResize="0"/>
            <p:nvPr/>
          </p:nvPicPr>
          <p:blipFill rotWithShape="1">
            <a:blip r:embed="rId5">
              <a:alphaModFix/>
            </a:blip>
            <a:srcRect b="0" l="0" r="0" t="0"/>
            <a:stretch/>
          </p:blipFill>
          <p:spPr>
            <a:xfrm>
              <a:off x="7769906" y="9286597"/>
              <a:ext cx="1421719" cy="602845"/>
            </a:xfrm>
            <a:prstGeom prst="rect">
              <a:avLst/>
            </a:prstGeom>
            <a:noFill/>
            <a:ln>
              <a:noFill/>
            </a:ln>
          </p:spPr>
        </p:pic>
      </p:grpSp>
      <p:pic>
        <p:nvPicPr>
          <p:cNvPr descr="Icespensino – Plataforma ICESP de Ensino" id="50" name="Google Shape;50;p14"/>
          <p:cNvPicPr preferRelativeResize="0"/>
          <p:nvPr/>
        </p:nvPicPr>
        <p:blipFill rotWithShape="1">
          <a:blip r:embed="rId6">
            <a:alphaModFix/>
          </a:blip>
          <a:srcRect b="0" l="18646" r="61976" t="0"/>
          <a:stretch/>
        </p:blipFill>
        <p:spPr>
          <a:xfrm>
            <a:off x="6973800" y="3215850"/>
            <a:ext cx="4102575" cy="2133300"/>
          </a:xfrm>
          <a:prstGeom prst="rect">
            <a:avLst/>
          </a:prstGeom>
          <a:noFill/>
          <a:ln>
            <a:noFill/>
          </a:ln>
        </p:spPr>
      </p:pic>
      <p:pic>
        <p:nvPicPr>
          <p:cNvPr descr="Icespensino – Plataforma ICESP de Ensino" id="51" name="Google Shape;51;p14"/>
          <p:cNvPicPr preferRelativeResize="0"/>
          <p:nvPr/>
        </p:nvPicPr>
        <p:blipFill rotWithShape="1">
          <a:blip r:embed="rId6">
            <a:alphaModFix/>
          </a:blip>
          <a:srcRect b="0" l="0" r="78584" t="0"/>
          <a:stretch/>
        </p:blipFill>
        <p:spPr>
          <a:xfrm>
            <a:off x="9424025" y="3103549"/>
            <a:ext cx="5011875" cy="2357900"/>
          </a:xfrm>
          <a:prstGeom prst="rect">
            <a:avLst/>
          </a:prstGeom>
          <a:noFill/>
          <a:ln>
            <a:noFill/>
          </a:ln>
        </p:spPr>
      </p:pic>
      <p:pic>
        <p:nvPicPr>
          <p:cNvPr descr="Icespensino – Plataforma ICESP de Ensino" id="52" name="Google Shape;52;p14"/>
          <p:cNvPicPr preferRelativeResize="0"/>
          <p:nvPr/>
        </p:nvPicPr>
        <p:blipFill rotWithShape="1">
          <a:blip r:embed="rId6">
            <a:alphaModFix/>
          </a:blip>
          <a:srcRect b="0" l="60157" r="20465" t="0"/>
          <a:stretch/>
        </p:blipFill>
        <p:spPr>
          <a:xfrm>
            <a:off x="3852100" y="3103555"/>
            <a:ext cx="4534475" cy="235788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ndo Verde">
  <p:cSld name="Fundo Verde">
    <p:spTree>
      <p:nvGrpSpPr>
        <p:cNvPr id="53" name="Shape 53"/>
        <p:cNvGrpSpPr/>
        <p:nvPr/>
      </p:nvGrpSpPr>
      <p:grpSpPr>
        <a:xfrm>
          <a:off x="0" y="0"/>
          <a:ext cx="0" cy="0"/>
          <a:chOff x="0" y="0"/>
          <a:chExt cx="0" cy="0"/>
        </a:xfrm>
      </p:grpSpPr>
      <p:pic>
        <p:nvPicPr>
          <p:cNvPr id="54" name="Google Shape;54;p11"/>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55" name="Google Shape;55;p11"/>
          <p:cNvSpPr txBox="1"/>
          <p:nvPr>
            <p:ph type="ctrTitle"/>
          </p:nvPr>
        </p:nvSpPr>
        <p:spPr>
          <a:xfrm>
            <a:off x="1000325" y="450437"/>
            <a:ext cx="16287350" cy="1216131"/>
          </a:xfrm>
          <a:prstGeom prst="rect">
            <a:avLst/>
          </a:prstGeom>
          <a:noFill/>
          <a:ln>
            <a:noFill/>
          </a:ln>
        </p:spPr>
        <p:txBody>
          <a:bodyPr anchorCtr="0" anchor="t" bIns="45700" lIns="91425" spcFirstLastPara="1" rIns="91425" wrap="square" tIns="45700">
            <a:noAutofit/>
          </a:bodyPr>
          <a:lstStyle>
            <a:lvl1pPr lvl="0" marR="0" rtl="0" algn="ctr">
              <a:lnSpc>
                <a:spcPct val="146031"/>
              </a:lnSpc>
              <a:spcBef>
                <a:spcPts val="0"/>
              </a:spcBef>
              <a:spcAft>
                <a:spcPts val="0"/>
              </a:spcAft>
              <a:buClr>
                <a:schemeClr val="lt1"/>
              </a:buClr>
              <a:buSzPts val="6300"/>
              <a:buFont typeface="Calibri"/>
              <a:buNone/>
              <a:defRPr b="1" i="0" sz="63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11"/>
          <p:cNvSpPr txBox="1"/>
          <p:nvPr>
            <p:ph idx="1" type="body"/>
          </p:nvPr>
        </p:nvSpPr>
        <p:spPr>
          <a:xfrm>
            <a:off x="1000125" y="3038167"/>
            <a:ext cx="16287750" cy="492626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20000"/>
              </a:lnSpc>
              <a:spcBef>
                <a:spcPts val="2400"/>
              </a:spcBef>
              <a:spcAft>
                <a:spcPts val="0"/>
              </a:spcAft>
              <a:buClr>
                <a:schemeClr val="lt1"/>
              </a:buClr>
              <a:buSzPts val="5000"/>
              <a:buFont typeface="Arial"/>
              <a:buNone/>
              <a:defRPr b="0" i="0" sz="5000" u="none" cap="none" strike="noStrike">
                <a:solidFill>
                  <a:schemeClr val="lt1"/>
                </a:solidFill>
                <a:latin typeface="Calibri"/>
                <a:ea typeface="Calibri"/>
                <a:cs typeface="Calibri"/>
                <a:sym typeface="Calibri"/>
              </a:defRPr>
            </a:lvl1pPr>
            <a:lvl2pPr indent="-228600" lvl="1" marL="914400" marR="0" rtl="0" algn="ctr">
              <a:lnSpc>
                <a:spcPct val="90000"/>
              </a:lnSpc>
              <a:spcBef>
                <a:spcPts val="75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2pPr>
            <a:lvl3pPr indent="-228600" lvl="2" marL="1371600" marR="0" rtl="0" algn="ctr">
              <a:lnSpc>
                <a:spcPct val="90000"/>
              </a:lnSpc>
              <a:spcBef>
                <a:spcPts val="75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3pPr>
            <a:lvl4pPr indent="-228600" lvl="3" marL="18288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4pPr>
            <a:lvl5pPr indent="-228600" lvl="4" marL="22860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1">
  <p:cSld name="Conteúdo 1">
    <p:spTree>
      <p:nvGrpSpPr>
        <p:cNvPr id="57" name="Shape 57"/>
        <p:cNvGrpSpPr/>
        <p:nvPr/>
      </p:nvGrpSpPr>
      <p:grpSpPr>
        <a:xfrm>
          <a:off x="0" y="0"/>
          <a:ext cx="0" cy="0"/>
          <a:chOff x="0" y="0"/>
          <a:chExt cx="0" cy="0"/>
        </a:xfrm>
      </p:grpSpPr>
      <p:pic>
        <p:nvPicPr>
          <p:cNvPr id="58" name="Google Shape;58;p12"/>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59" name="Google Shape;59;p12"/>
          <p:cNvSpPr txBox="1"/>
          <p:nvPr>
            <p:ph type="ctrTitle"/>
          </p:nvPr>
        </p:nvSpPr>
        <p:spPr>
          <a:xfrm>
            <a:off x="575186" y="524177"/>
            <a:ext cx="11665975" cy="1216131"/>
          </a:xfrm>
          <a:prstGeom prst="rect">
            <a:avLst/>
          </a:prstGeom>
          <a:noFill/>
          <a:ln>
            <a:noFill/>
          </a:ln>
        </p:spPr>
        <p:txBody>
          <a:bodyPr anchorCtr="0" anchor="t" bIns="45700" lIns="91425" spcFirstLastPara="1" rIns="91425" wrap="square" tIns="45700">
            <a:noAutofit/>
          </a:bodyPr>
          <a:lstStyle>
            <a:lvl1pPr lvl="0" marR="0" rtl="0" algn="l">
              <a:lnSpc>
                <a:spcPct val="131428"/>
              </a:lnSpc>
              <a:spcBef>
                <a:spcPts val="0"/>
              </a:spcBef>
              <a:spcAft>
                <a:spcPts val="0"/>
              </a:spcAft>
              <a:buClr>
                <a:srgbClr val="476559"/>
              </a:buClr>
              <a:buSzPts val="7000"/>
              <a:buFont typeface="Calibri"/>
              <a:buNone/>
              <a:defRPr b="1" i="0" sz="7000" u="none" cap="none" strike="noStrike">
                <a:solidFill>
                  <a:srgbClr val="476559"/>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0" name="Google Shape;60;p12"/>
          <p:cNvSpPr txBox="1"/>
          <p:nvPr>
            <p:ph idx="1" type="body"/>
          </p:nvPr>
        </p:nvSpPr>
        <p:spPr>
          <a:xfrm>
            <a:off x="819150" y="2336038"/>
            <a:ext cx="16725900" cy="626549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0000"/>
              </a:lnSpc>
              <a:spcBef>
                <a:spcPts val="2400"/>
              </a:spcBef>
              <a:spcAft>
                <a:spcPts val="0"/>
              </a:spcAft>
              <a:buClr>
                <a:srgbClr val="565755"/>
              </a:buClr>
              <a:buSzPts val="3000"/>
              <a:buFont typeface="Arial"/>
              <a:buNone/>
              <a:defRPr b="0" i="0" sz="3000" u="none" cap="none" strike="noStrike">
                <a:solidFill>
                  <a:srgbClr val="565755"/>
                </a:solidFill>
                <a:latin typeface="Calibri"/>
                <a:ea typeface="Calibri"/>
                <a:cs typeface="Calibri"/>
                <a:sym typeface="Calibri"/>
              </a:defRPr>
            </a:lvl1pPr>
            <a:lvl2pPr indent="-228600" lvl="1" marL="914400" marR="0" rtl="0" algn="ctr">
              <a:lnSpc>
                <a:spcPct val="90000"/>
              </a:lnSpc>
              <a:spcBef>
                <a:spcPts val="75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2pPr>
            <a:lvl3pPr indent="-228600" lvl="2" marL="1371600" marR="0" rtl="0" algn="ctr">
              <a:lnSpc>
                <a:spcPct val="90000"/>
              </a:lnSpc>
              <a:spcBef>
                <a:spcPts val="75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3pPr>
            <a:lvl4pPr indent="-228600" lvl="3" marL="18288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4pPr>
            <a:lvl5pPr indent="-228600" lvl="4" marL="2286000" marR="0" rtl="0" algn="ctr">
              <a:lnSpc>
                <a:spcPct val="90000"/>
              </a:lnSpc>
              <a:spcBef>
                <a:spcPts val="750"/>
              </a:spcBef>
              <a:spcAft>
                <a:spcPts val="0"/>
              </a:spcAft>
              <a:buClr>
                <a:schemeClr val="lt1"/>
              </a:buClr>
              <a:buSzPts val="2700"/>
              <a:buFont typeface="Arial"/>
              <a:buNone/>
              <a:defRPr b="0" i="0" sz="2700" u="none" cap="none" strike="noStrike">
                <a:solidFill>
                  <a:schemeClr val="lt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pic>
        <p:nvPicPr>
          <p:cNvPr id="61" name="Google Shape;61;p12"/>
          <p:cNvPicPr preferRelativeResize="0"/>
          <p:nvPr/>
        </p:nvPicPr>
        <p:blipFill rotWithShape="1">
          <a:blip r:embed="rId3">
            <a:alphaModFix/>
          </a:blip>
          <a:srcRect b="0" l="0" r="0" t="0"/>
          <a:stretch/>
        </p:blipFill>
        <p:spPr>
          <a:xfrm>
            <a:off x="12755510" y="458039"/>
            <a:ext cx="4889463" cy="1251702"/>
          </a:xfrm>
          <a:prstGeom prst="rect">
            <a:avLst/>
          </a:prstGeom>
          <a:noFill/>
          <a:ln>
            <a:noFill/>
          </a:ln>
        </p:spPr>
      </p:pic>
      <p:grpSp>
        <p:nvGrpSpPr>
          <p:cNvPr id="62" name="Google Shape;62;p12"/>
          <p:cNvGrpSpPr/>
          <p:nvPr/>
        </p:nvGrpSpPr>
        <p:grpSpPr>
          <a:xfrm>
            <a:off x="12241155" y="1854338"/>
            <a:ext cx="6497595" cy="1545625"/>
            <a:chOff x="12241155" y="1854338"/>
            <a:chExt cx="6497595" cy="1545625"/>
          </a:xfrm>
        </p:grpSpPr>
        <p:pic>
          <p:nvPicPr>
            <p:cNvPr descr="Icespensino – Plataforma ICESP de Ensino" id="63" name="Google Shape;63;p12"/>
            <p:cNvPicPr preferRelativeResize="0"/>
            <p:nvPr/>
          </p:nvPicPr>
          <p:blipFill rotWithShape="1">
            <a:blip r:embed="rId4">
              <a:alphaModFix/>
            </a:blip>
            <a:srcRect b="0" l="18646" r="61976" t="0"/>
            <a:stretch/>
          </p:blipFill>
          <p:spPr>
            <a:xfrm>
              <a:off x="13964612" y="1901925"/>
              <a:ext cx="2789419" cy="1450473"/>
            </a:xfrm>
            <a:prstGeom prst="rect">
              <a:avLst/>
            </a:prstGeom>
            <a:noFill/>
            <a:ln>
              <a:noFill/>
            </a:ln>
          </p:spPr>
        </p:pic>
        <p:pic>
          <p:nvPicPr>
            <p:cNvPr descr="Icespensino – Plataforma ICESP de Ensino" id="64" name="Google Shape;64;p12"/>
            <p:cNvPicPr preferRelativeResize="0"/>
            <p:nvPr/>
          </p:nvPicPr>
          <p:blipFill rotWithShape="1">
            <a:blip r:embed="rId4">
              <a:alphaModFix/>
            </a:blip>
            <a:srcRect b="0" l="0" r="78584" t="0"/>
            <a:stretch/>
          </p:blipFill>
          <p:spPr>
            <a:xfrm>
              <a:off x="15453425" y="1854338"/>
              <a:ext cx="3285325" cy="1545625"/>
            </a:xfrm>
            <a:prstGeom prst="rect">
              <a:avLst/>
            </a:prstGeom>
            <a:noFill/>
            <a:ln>
              <a:noFill/>
            </a:ln>
          </p:spPr>
        </p:pic>
        <p:pic>
          <p:nvPicPr>
            <p:cNvPr descr="Icespensino – Plataforma ICESP de Ensino" id="65" name="Google Shape;65;p12"/>
            <p:cNvPicPr preferRelativeResize="0"/>
            <p:nvPr/>
          </p:nvPicPr>
          <p:blipFill rotWithShape="1">
            <a:blip r:embed="rId4">
              <a:alphaModFix/>
            </a:blip>
            <a:srcRect b="0" l="60157" r="20465" t="0"/>
            <a:stretch/>
          </p:blipFill>
          <p:spPr>
            <a:xfrm>
              <a:off x="12241155" y="1901935"/>
              <a:ext cx="2789419" cy="1450473"/>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m Verde">
  <p:cSld name="Fim Verde">
    <p:spTree>
      <p:nvGrpSpPr>
        <p:cNvPr id="66" name="Shape 66"/>
        <p:cNvGrpSpPr/>
        <p:nvPr/>
      </p:nvGrpSpPr>
      <p:grpSpPr>
        <a:xfrm>
          <a:off x="0" y="0"/>
          <a:ext cx="0" cy="0"/>
          <a:chOff x="0" y="0"/>
          <a:chExt cx="0" cy="0"/>
        </a:xfrm>
      </p:grpSpPr>
      <p:pic>
        <p:nvPicPr>
          <p:cNvPr id="67" name="Google Shape;67;p15"/>
          <p:cNvPicPr preferRelativeResize="0"/>
          <p:nvPr/>
        </p:nvPicPr>
        <p:blipFill rotWithShape="1">
          <a:blip r:embed="rId2">
            <a:alphaModFix/>
          </a:blip>
          <a:srcRect b="0" l="0" r="0" t="0"/>
          <a:stretch/>
        </p:blipFill>
        <p:spPr>
          <a:xfrm>
            <a:off x="0" y="0"/>
            <a:ext cx="18288000" cy="10287000"/>
          </a:xfrm>
          <a:prstGeom prst="rect">
            <a:avLst/>
          </a:prstGeom>
          <a:noFill/>
          <a:ln>
            <a:noFill/>
          </a:ln>
        </p:spPr>
      </p:pic>
      <p:grpSp>
        <p:nvGrpSpPr>
          <p:cNvPr id="68" name="Google Shape;68;p15"/>
          <p:cNvGrpSpPr/>
          <p:nvPr/>
        </p:nvGrpSpPr>
        <p:grpSpPr>
          <a:xfrm>
            <a:off x="7343775" y="8902699"/>
            <a:ext cx="3600450" cy="1397000"/>
            <a:chOff x="7353300" y="8902699"/>
            <a:chExt cx="3600450" cy="1397000"/>
          </a:xfrm>
        </p:grpSpPr>
        <p:sp>
          <p:nvSpPr>
            <p:cNvPr id="69" name="Google Shape;69;p15"/>
            <p:cNvSpPr/>
            <p:nvPr/>
          </p:nvSpPr>
          <p:spPr>
            <a:xfrm>
              <a:off x="7353300" y="8902699"/>
              <a:ext cx="3600450" cy="1397000"/>
            </a:xfrm>
            <a:custGeom>
              <a:rect b="b" l="l" r="r" t="t"/>
              <a:pathLst>
                <a:path extrusionOk="0" h="1397000" w="360045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0" name="Google Shape;70;p15"/>
            <p:cNvPicPr preferRelativeResize="0"/>
            <p:nvPr/>
          </p:nvPicPr>
          <p:blipFill rotWithShape="1">
            <a:blip r:embed="rId3">
              <a:alphaModFix/>
            </a:blip>
            <a:srcRect b="0" l="0" r="0" t="0"/>
            <a:stretch/>
          </p:blipFill>
          <p:spPr>
            <a:xfrm>
              <a:off x="9576921" y="9160670"/>
              <a:ext cx="1100605" cy="877045"/>
            </a:xfrm>
            <a:prstGeom prst="rect">
              <a:avLst/>
            </a:prstGeom>
            <a:noFill/>
            <a:ln>
              <a:noFill/>
            </a:ln>
          </p:spPr>
        </p:pic>
        <p:pic>
          <p:nvPicPr>
            <p:cNvPr id="71" name="Google Shape;71;p15"/>
            <p:cNvPicPr preferRelativeResize="0"/>
            <p:nvPr/>
          </p:nvPicPr>
          <p:blipFill rotWithShape="1">
            <a:blip r:embed="rId4">
              <a:alphaModFix/>
            </a:blip>
            <a:srcRect b="0" l="0" r="0" t="0"/>
            <a:stretch/>
          </p:blipFill>
          <p:spPr>
            <a:xfrm>
              <a:off x="7769906" y="9286597"/>
              <a:ext cx="1421719" cy="602845"/>
            </a:xfrm>
            <a:prstGeom prst="rect">
              <a:avLst/>
            </a:prstGeom>
            <a:noFill/>
            <a:ln>
              <a:noFill/>
            </a:ln>
          </p:spPr>
        </p:pic>
      </p:grpSp>
      <p:sp>
        <p:nvSpPr>
          <p:cNvPr id="72" name="Google Shape;72;p15"/>
          <p:cNvSpPr txBox="1"/>
          <p:nvPr>
            <p:ph type="ctrTitle"/>
          </p:nvPr>
        </p:nvSpPr>
        <p:spPr>
          <a:xfrm>
            <a:off x="2286000" y="5380082"/>
            <a:ext cx="13716000" cy="1134900"/>
          </a:xfrm>
          <a:prstGeom prst="rect">
            <a:avLst/>
          </a:prstGeom>
          <a:noFill/>
          <a:ln>
            <a:noFill/>
          </a:ln>
        </p:spPr>
        <p:txBody>
          <a:bodyPr anchorCtr="0" anchor="t" bIns="45700" lIns="91425" spcFirstLastPara="1" rIns="91425" wrap="square" tIns="45700">
            <a:noAutofit/>
          </a:bodyPr>
          <a:lstStyle>
            <a:lvl1pPr lvl="0" marR="0" rtl="0" algn="ctr">
              <a:lnSpc>
                <a:spcPct val="97872"/>
              </a:lnSpc>
              <a:spcBef>
                <a:spcPts val="0"/>
              </a:spcBef>
              <a:spcAft>
                <a:spcPts val="0"/>
              </a:spcAft>
              <a:buClr>
                <a:schemeClr val="lt1"/>
              </a:buClr>
              <a:buSzPts val="9400"/>
              <a:buFont typeface="Calibri"/>
              <a:buNone/>
              <a:defRPr b="1" i="0" sz="9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3" name="Google Shape;73;p15"/>
          <p:cNvPicPr preferRelativeResize="0"/>
          <p:nvPr/>
        </p:nvPicPr>
        <p:blipFill rotWithShape="1">
          <a:blip r:embed="rId5">
            <a:alphaModFix/>
          </a:blip>
          <a:srcRect b="0" l="0" r="0" t="0"/>
          <a:stretch/>
        </p:blipFill>
        <p:spPr>
          <a:xfrm>
            <a:off x="4377399" y="364535"/>
            <a:ext cx="9533201" cy="2510410"/>
          </a:xfrm>
          <a:prstGeom prst="rect">
            <a:avLst/>
          </a:prstGeom>
          <a:noFill/>
          <a:ln>
            <a:noFill/>
          </a:ln>
        </p:spPr>
      </p:pic>
      <p:pic>
        <p:nvPicPr>
          <p:cNvPr descr="Icespensino – Plataforma ICESP de Ensino" id="74" name="Google Shape;74;p15"/>
          <p:cNvPicPr preferRelativeResize="0"/>
          <p:nvPr/>
        </p:nvPicPr>
        <p:blipFill rotWithShape="1">
          <a:blip r:embed="rId6">
            <a:alphaModFix/>
          </a:blip>
          <a:srcRect b="0" l="18646" r="61976" t="0"/>
          <a:stretch/>
        </p:blipFill>
        <p:spPr>
          <a:xfrm>
            <a:off x="6973800" y="3215850"/>
            <a:ext cx="4102575" cy="2133300"/>
          </a:xfrm>
          <a:prstGeom prst="rect">
            <a:avLst/>
          </a:prstGeom>
          <a:noFill/>
          <a:ln>
            <a:noFill/>
          </a:ln>
        </p:spPr>
      </p:pic>
      <p:pic>
        <p:nvPicPr>
          <p:cNvPr descr="Icespensino – Plataforma ICESP de Ensino" id="75" name="Google Shape;75;p15"/>
          <p:cNvPicPr preferRelativeResize="0"/>
          <p:nvPr/>
        </p:nvPicPr>
        <p:blipFill rotWithShape="1">
          <a:blip r:embed="rId6">
            <a:alphaModFix/>
          </a:blip>
          <a:srcRect b="0" l="0" r="78584" t="0"/>
          <a:stretch/>
        </p:blipFill>
        <p:spPr>
          <a:xfrm>
            <a:off x="9424025" y="3103549"/>
            <a:ext cx="5011875" cy="2357900"/>
          </a:xfrm>
          <a:prstGeom prst="rect">
            <a:avLst/>
          </a:prstGeom>
          <a:noFill/>
          <a:ln>
            <a:noFill/>
          </a:ln>
        </p:spPr>
      </p:pic>
      <p:pic>
        <p:nvPicPr>
          <p:cNvPr descr="Icespensino – Plataforma ICESP de Ensino" id="76" name="Google Shape;76;p15"/>
          <p:cNvPicPr preferRelativeResize="0"/>
          <p:nvPr/>
        </p:nvPicPr>
        <p:blipFill rotWithShape="1">
          <a:blip r:embed="rId6">
            <a:alphaModFix/>
          </a:blip>
          <a:srcRect b="0" l="60157" r="20465" t="0"/>
          <a:stretch/>
        </p:blipFill>
        <p:spPr>
          <a:xfrm>
            <a:off x="3852100" y="3103555"/>
            <a:ext cx="4534475" cy="235788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8"/>
          <p:cNvPicPr preferRelativeResize="0"/>
          <p:nvPr/>
        </p:nvPicPr>
        <p:blipFill rotWithShape="1">
          <a:blip r:embed="rId1">
            <a:alphaModFix/>
          </a:blip>
          <a:srcRect b="0" l="0" r="0" t="0"/>
          <a:stretch/>
        </p:blipFill>
        <p:spPr>
          <a:xfrm>
            <a:off x="0" y="0"/>
            <a:ext cx="18288000" cy="10287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5.jp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0.jp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0.jpg"/><Relationship Id="rId4" Type="http://schemas.openxmlformats.org/officeDocument/2006/relationships/image" Target="../media/image28.png"/><Relationship Id="rId5" Type="http://schemas.openxmlformats.org/officeDocument/2006/relationships/image" Target="../media/image3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9.jp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3.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3.png"/><Relationship Id="rId4" Type="http://schemas.openxmlformats.org/officeDocument/2006/relationships/image" Target="../media/image56.png"/><Relationship Id="rId5"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3.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92.pn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92.png"/><Relationship Id="rId4" Type="http://schemas.openxmlformats.org/officeDocument/2006/relationships/image" Target="../media/image95.png"/><Relationship Id="rId5"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0.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0.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0.png"/><Relationship Id="rId4" Type="http://schemas.openxmlformats.org/officeDocument/2006/relationships/image" Target="../media/image65.png"/><Relationship Id="rId5"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0.png"/><Relationship Id="rId4" Type="http://schemas.openxmlformats.org/officeDocument/2006/relationships/image" Target="../media/image65.png"/><Relationship Id="rId5" Type="http://schemas.openxmlformats.org/officeDocument/2006/relationships/image" Target="../media/image57.png"/><Relationship Id="rId6"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0.png"/><Relationship Id="rId4" Type="http://schemas.openxmlformats.org/officeDocument/2006/relationships/image" Target="../media/image65.png"/><Relationship Id="rId5" Type="http://schemas.openxmlformats.org/officeDocument/2006/relationships/image" Target="../media/image57.png"/><Relationship Id="rId6" Type="http://schemas.openxmlformats.org/officeDocument/2006/relationships/image" Target="../media/image61.png"/><Relationship Id="rId7" Type="http://schemas.openxmlformats.org/officeDocument/2006/relationships/image" Target="../media/image4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8.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8.png"/><Relationship Id="rId4" Type="http://schemas.openxmlformats.org/officeDocument/2006/relationships/image" Target="../media/image8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publications.iarc.fr/579" TargetMode="External"/><Relationship Id="rId4" Type="http://schemas.openxmlformats.org/officeDocument/2006/relationships/hyperlink" Target="https://publications.iarc.fr/579" TargetMode="External"/><Relationship Id="rId5" Type="http://schemas.openxmlformats.org/officeDocument/2006/relationships/hyperlink" Target="https://doi.org/10.4322/acr.2023.453" TargetMode="External"/><Relationship Id="rId6" Type="http://schemas.openxmlformats.org/officeDocument/2006/relationships/hyperlink" Target="https://doi.org/10.4322/acr.2023.453" TargetMode="External"/><Relationship Id="rId7"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33.jpg"/><Relationship Id="rId5" Type="http://schemas.openxmlformats.org/officeDocument/2006/relationships/image" Target="../media/image2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29.jpg"/><Relationship Id="rId5"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8.jp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5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g2dfae220c22_0_47"/>
          <p:cNvSpPr txBox="1"/>
          <p:nvPr>
            <p:ph type="ctrTitle"/>
          </p:nvPr>
        </p:nvSpPr>
        <p:spPr>
          <a:xfrm>
            <a:off x="1012508" y="4135782"/>
            <a:ext cx="13716000" cy="2407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3755A"/>
              </a:buClr>
              <a:buSzPts val="9200"/>
              <a:buFont typeface="Calibri"/>
              <a:buNone/>
            </a:pPr>
            <a:r>
              <a:rPr lang="pt-BR"/>
              <a:t>Seminário de Lâminas</a:t>
            </a:r>
            <a:endParaRPr/>
          </a:p>
          <a:p>
            <a:pPr indent="0" lvl="0" marL="0" rtl="0" algn="l">
              <a:lnSpc>
                <a:spcPct val="100000"/>
              </a:lnSpc>
              <a:spcBef>
                <a:spcPts val="0"/>
              </a:spcBef>
              <a:spcAft>
                <a:spcPts val="0"/>
              </a:spcAft>
              <a:buClr>
                <a:srgbClr val="23755A"/>
              </a:buClr>
              <a:buSzPts val="9200"/>
              <a:buFont typeface="Calibri"/>
              <a:buNone/>
            </a:pPr>
            <a:r>
              <a:rPr lang="pt-BR"/>
              <a:t>Médico Residente</a:t>
            </a:r>
            <a:endParaRPr/>
          </a:p>
        </p:txBody>
      </p:sp>
      <p:sp>
        <p:nvSpPr>
          <p:cNvPr id="82" name="Google Shape;82;g2dfae220c22_0_47"/>
          <p:cNvSpPr txBox="1"/>
          <p:nvPr>
            <p:ph idx="1" type="body"/>
          </p:nvPr>
        </p:nvSpPr>
        <p:spPr>
          <a:xfrm>
            <a:off x="1454150" y="7423150"/>
            <a:ext cx="14396100" cy="519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E5447"/>
              </a:buClr>
              <a:buSzPts val="4300"/>
              <a:buNone/>
            </a:pPr>
            <a:r>
              <a:rPr lang="pt-BR" sz="3800"/>
              <a:t>Francisco Ademar Fernandes Junior¹, Evandro Sobroza de Mello²</a:t>
            </a:r>
            <a:endParaRPr sz="3800"/>
          </a:p>
        </p:txBody>
      </p:sp>
      <p:sp>
        <p:nvSpPr>
          <p:cNvPr id="83" name="Google Shape;83;g2dfae220c22_0_47"/>
          <p:cNvSpPr txBox="1"/>
          <p:nvPr>
            <p:ph idx="2" type="body"/>
          </p:nvPr>
        </p:nvSpPr>
        <p:spPr>
          <a:xfrm>
            <a:off x="1463926" y="8065712"/>
            <a:ext cx="11461800" cy="519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E5447"/>
              </a:buClr>
              <a:buSzPts val="4300"/>
              <a:buNone/>
            </a:pPr>
            <a:r>
              <a:rPr lang="pt-BR" sz="3600"/>
              <a:t>(1) Médico residente no HC-FMUSP, (2) Professor Doutor da FMUSP, Chefe do Serviço de Patologia do ICESP</a:t>
            </a:r>
            <a:endParaRPr sz="3600"/>
          </a:p>
        </p:txBody>
      </p:sp>
      <p:pic>
        <p:nvPicPr>
          <p:cNvPr id="84" name="Google Shape;84;g2dfae220c22_0_47"/>
          <p:cNvPicPr preferRelativeResize="0"/>
          <p:nvPr/>
        </p:nvPicPr>
        <p:blipFill rotWithShape="1">
          <a:blip r:embed="rId3">
            <a:alphaModFix/>
          </a:blip>
          <a:srcRect b="0" l="0" r="0" t="0"/>
          <a:stretch/>
        </p:blipFill>
        <p:spPr>
          <a:xfrm>
            <a:off x="1012508" y="3411032"/>
            <a:ext cx="3521392" cy="325729"/>
          </a:xfrm>
          <a:prstGeom prst="rect">
            <a:avLst/>
          </a:prstGeom>
          <a:noFill/>
          <a:ln>
            <a:noFill/>
          </a:ln>
        </p:spPr>
      </p:pic>
      <p:pic>
        <p:nvPicPr>
          <p:cNvPr id="85" name="Google Shape;85;g2dfae220c22_0_47"/>
          <p:cNvPicPr preferRelativeResize="0"/>
          <p:nvPr/>
        </p:nvPicPr>
        <p:blipFill rotWithShape="1">
          <a:blip r:embed="rId3">
            <a:alphaModFix/>
          </a:blip>
          <a:srcRect b="0" l="0" r="0" t="0"/>
          <a:stretch/>
        </p:blipFill>
        <p:spPr>
          <a:xfrm flipH="1" rot="10800000">
            <a:off x="1012508" y="6689115"/>
            <a:ext cx="3521392" cy="32572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g2dfb4e44a67_0_15"/>
          <p:cNvPicPr preferRelativeResize="0"/>
          <p:nvPr/>
        </p:nvPicPr>
        <p:blipFill rotWithShape="1">
          <a:blip r:embed="rId3">
            <a:alphaModFix/>
          </a:blip>
          <a:srcRect b="15245" l="0" r="0" t="0"/>
          <a:stretch/>
        </p:blipFill>
        <p:spPr>
          <a:xfrm>
            <a:off x="575175" y="2481275"/>
            <a:ext cx="11122625" cy="7069849"/>
          </a:xfrm>
          <a:prstGeom prst="rect">
            <a:avLst/>
          </a:prstGeom>
          <a:noFill/>
          <a:ln cap="flat" cmpd="sng" w="19050">
            <a:solidFill>
              <a:schemeClr val="dk2"/>
            </a:solidFill>
            <a:prstDash val="solid"/>
            <a:round/>
            <a:headEnd len="sm" w="sm" type="none"/>
            <a:tailEnd len="sm" w="sm" type="none"/>
          </a:ln>
        </p:spPr>
      </p:pic>
      <p:sp>
        <p:nvSpPr>
          <p:cNvPr id="151" name="Google Shape;151;g2dfb4e44a67_0_15"/>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Microscopia</a:t>
            </a:r>
            <a:endParaRPr/>
          </a:p>
        </p:txBody>
      </p:sp>
      <p:pic>
        <p:nvPicPr>
          <p:cNvPr id="152" name="Google Shape;152;g2dfb4e44a67_0_15"/>
          <p:cNvPicPr preferRelativeResize="0"/>
          <p:nvPr/>
        </p:nvPicPr>
        <p:blipFill rotWithShape="1">
          <a:blip r:embed="rId4">
            <a:alphaModFix/>
          </a:blip>
          <a:srcRect b="0" l="0" r="0" t="0"/>
          <a:stretch/>
        </p:blipFill>
        <p:spPr>
          <a:xfrm>
            <a:off x="1" y="1661040"/>
            <a:ext cx="2757715" cy="4801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e19e0d2d55_0_233"/>
          <p:cNvSpPr txBox="1"/>
          <p:nvPr>
            <p:ph type="ctrTitle"/>
          </p:nvPr>
        </p:nvSpPr>
        <p:spPr>
          <a:xfrm>
            <a:off x="781045" y="3746350"/>
            <a:ext cx="167259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SzPts val="7000"/>
              <a:buNone/>
            </a:pPr>
            <a:r>
              <a:rPr b="0" lang="pt-BR"/>
              <a:t>Diagnóstico:</a:t>
            </a:r>
            <a:endParaRPr b="0"/>
          </a:p>
          <a:p>
            <a:pPr indent="0" lvl="0" marL="0" rtl="0" algn="l">
              <a:lnSpc>
                <a:spcPct val="131428"/>
              </a:lnSpc>
              <a:spcBef>
                <a:spcPts val="0"/>
              </a:spcBef>
              <a:spcAft>
                <a:spcPts val="0"/>
              </a:spcAft>
              <a:buSzPts val="7000"/>
              <a:buNone/>
            </a:pPr>
            <a:r>
              <a:rPr lang="pt-BR"/>
              <a:t>Colangiocarcinoma intrahepático de pequenos ductos (colangiolocarcinoma)</a:t>
            </a:r>
            <a:endParaRPr/>
          </a:p>
        </p:txBody>
      </p:sp>
      <p:sp>
        <p:nvSpPr>
          <p:cNvPr id="158" name="Google Shape;158;g2e19e0d2d55_0_233"/>
          <p:cNvSpPr txBox="1"/>
          <p:nvPr>
            <p:ph idx="1" type="body"/>
          </p:nvPr>
        </p:nvSpPr>
        <p:spPr>
          <a:xfrm>
            <a:off x="781050" y="6421988"/>
            <a:ext cx="16725900" cy="62655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2400"/>
              </a:spcBef>
              <a:spcAft>
                <a:spcPts val="0"/>
              </a:spcAft>
              <a:buSzPts val="30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g2e19e0d2d55_0_228"/>
          <p:cNvPicPr preferRelativeResize="0"/>
          <p:nvPr/>
        </p:nvPicPr>
        <p:blipFill rotWithShape="1">
          <a:blip r:embed="rId3">
            <a:alphaModFix/>
          </a:blip>
          <a:srcRect b="21267" l="39513" r="38919" t="25277"/>
          <a:stretch/>
        </p:blipFill>
        <p:spPr>
          <a:xfrm>
            <a:off x="3325974" y="370500"/>
            <a:ext cx="6573523" cy="9164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g2dfae220c22_0_81"/>
          <p:cNvPicPr preferRelativeResize="0"/>
          <p:nvPr/>
        </p:nvPicPr>
        <p:blipFill rotWithShape="1">
          <a:blip r:embed="rId3">
            <a:alphaModFix/>
          </a:blip>
          <a:srcRect b="18310" l="0" r="0" t="7155"/>
          <a:stretch/>
        </p:blipFill>
        <p:spPr>
          <a:xfrm>
            <a:off x="575175" y="2423575"/>
            <a:ext cx="11122625" cy="6217501"/>
          </a:xfrm>
          <a:prstGeom prst="rect">
            <a:avLst/>
          </a:prstGeom>
          <a:noFill/>
          <a:ln cap="flat" cmpd="sng" w="19050">
            <a:solidFill>
              <a:schemeClr val="dk2"/>
            </a:solidFill>
            <a:prstDash val="solid"/>
            <a:round/>
            <a:headEnd len="sm" w="sm" type="none"/>
            <a:tailEnd len="sm" w="sm" type="none"/>
          </a:ln>
        </p:spPr>
      </p:pic>
      <p:sp>
        <p:nvSpPr>
          <p:cNvPr id="169" name="Google Shape;169;g2dfae220c22_0_81"/>
          <p:cNvSpPr txBox="1"/>
          <p:nvPr/>
        </p:nvSpPr>
        <p:spPr>
          <a:xfrm>
            <a:off x="11827350" y="5602450"/>
            <a:ext cx="6172200" cy="31716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2800"/>
              <a:buFont typeface="Arial"/>
              <a:buNone/>
            </a:pPr>
            <a:r>
              <a:rPr b="0" i="1" lang="pt-BR" sz="2800" u="none" cap="none" strike="noStrike">
                <a:solidFill>
                  <a:srgbClr val="565755"/>
                </a:solidFill>
                <a:latin typeface="Calibri"/>
                <a:ea typeface="Calibri"/>
                <a:cs typeface="Calibri"/>
                <a:sym typeface="Calibri"/>
              </a:rPr>
              <a:t>Figura. Produto de segmentectomia hepática. Área nodular bem circunscrita, aparentemente encapsulada, sólido-cística, com superfície esponjosa, medindo 1,4 x 1,6 x 0,8 cm. </a:t>
            </a:r>
            <a:endParaRPr b="0" i="1" sz="2800" u="none" cap="none" strike="noStrike">
              <a:solidFill>
                <a:srgbClr val="565755"/>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2800"/>
              <a:buFont typeface="Arial"/>
              <a:buNone/>
            </a:pPr>
            <a:r>
              <a:rPr b="0" i="1" lang="pt-BR" sz="2800" u="none" cap="none" strike="noStrike">
                <a:solidFill>
                  <a:srgbClr val="565755"/>
                </a:solidFill>
                <a:latin typeface="Calibri"/>
                <a:ea typeface="Calibri"/>
                <a:cs typeface="Calibri"/>
                <a:sym typeface="Calibri"/>
              </a:rPr>
              <a:t>Créditos: Acervo próprio.</a:t>
            </a:r>
            <a:endParaRPr b="0" i="1" sz="2800" u="none" cap="none" strike="noStrike">
              <a:solidFill>
                <a:srgbClr val="565755"/>
              </a:solidFill>
              <a:latin typeface="Calibri"/>
              <a:ea typeface="Calibri"/>
              <a:cs typeface="Calibri"/>
              <a:sym typeface="Calibri"/>
            </a:endParaRPr>
          </a:p>
        </p:txBody>
      </p:sp>
      <p:sp>
        <p:nvSpPr>
          <p:cNvPr id="170" name="Google Shape;170;g2dfae220c22_0_81"/>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Macroscopia</a:t>
            </a:r>
            <a:endParaRPr/>
          </a:p>
        </p:txBody>
      </p:sp>
      <p:pic>
        <p:nvPicPr>
          <p:cNvPr id="171" name="Google Shape;171;g2dfae220c22_0_81"/>
          <p:cNvPicPr preferRelativeResize="0"/>
          <p:nvPr/>
        </p:nvPicPr>
        <p:blipFill rotWithShape="1">
          <a:blip r:embed="rId4">
            <a:alphaModFix/>
          </a:blip>
          <a:srcRect b="0" l="0" r="0" t="0"/>
          <a:stretch/>
        </p:blipFill>
        <p:spPr>
          <a:xfrm>
            <a:off x="1" y="1661040"/>
            <a:ext cx="2757715" cy="48016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g2e19e0d2d55_0_52"/>
          <p:cNvPicPr preferRelativeResize="0"/>
          <p:nvPr/>
        </p:nvPicPr>
        <p:blipFill rotWithShape="1">
          <a:blip r:embed="rId3">
            <a:alphaModFix/>
          </a:blip>
          <a:srcRect b="18311" l="0" r="0" t="7155"/>
          <a:stretch/>
        </p:blipFill>
        <p:spPr>
          <a:xfrm>
            <a:off x="575175" y="2423575"/>
            <a:ext cx="11122625" cy="6217501"/>
          </a:xfrm>
          <a:prstGeom prst="rect">
            <a:avLst/>
          </a:prstGeom>
          <a:noFill/>
          <a:ln cap="flat" cmpd="sng" w="19050">
            <a:solidFill>
              <a:schemeClr val="dk2"/>
            </a:solidFill>
            <a:prstDash val="solid"/>
            <a:round/>
            <a:headEnd len="sm" w="sm" type="none"/>
            <a:tailEnd len="sm" w="sm" type="none"/>
          </a:ln>
        </p:spPr>
      </p:pic>
      <p:sp>
        <p:nvSpPr>
          <p:cNvPr id="177" name="Google Shape;177;g2e19e0d2d55_0_52"/>
          <p:cNvSpPr txBox="1"/>
          <p:nvPr/>
        </p:nvSpPr>
        <p:spPr>
          <a:xfrm>
            <a:off x="11827350" y="5602450"/>
            <a:ext cx="6172200" cy="31716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2800"/>
              <a:buFont typeface="Arial"/>
              <a:buNone/>
            </a:pPr>
            <a:r>
              <a:rPr b="0" i="1" lang="pt-BR" sz="2800" u="none" cap="none" strike="noStrike">
                <a:solidFill>
                  <a:srgbClr val="565755"/>
                </a:solidFill>
                <a:latin typeface="Calibri"/>
                <a:ea typeface="Calibri"/>
                <a:cs typeface="Calibri"/>
                <a:sym typeface="Calibri"/>
              </a:rPr>
              <a:t>Figura. Produto de segmentectomia hepática. Área nodular bem circunscrita, aparentemente encapsulada, sólido-cística, com superfície esponjosa, medindo 1,4 x 1,6 x 0,8 cm. </a:t>
            </a:r>
            <a:endParaRPr b="0" i="1" sz="2800" u="none" cap="none" strike="noStrike">
              <a:solidFill>
                <a:srgbClr val="565755"/>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2800"/>
              <a:buFont typeface="Arial"/>
              <a:buNone/>
            </a:pPr>
            <a:r>
              <a:rPr b="0" i="1" lang="pt-BR" sz="2800" u="none" cap="none" strike="noStrike">
                <a:solidFill>
                  <a:srgbClr val="565755"/>
                </a:solidFill>
                <a:latin typeface="Calibri"/>
                <a:ea typeface="Calibri"/>
                <a:cs typeface="Calibri"/>
                <a:sym typeface="Calibri"/>
              </a:rPr>
              <a:t>Créditos: Acervo próprio.</a:t>
            </a:r>
            <a:endParaRPr b="0" i="1" sz="2800" u="none" cap="none" strike="noStrike">
              <a:solidFill>
                <a:srgbClr val="565755"/>
              </a:solidFill>
              <a:latin typeface="Calibri"/>
              <a:ea typeface="Calibri"/>
              <a:cs typeface="Calibri"/>
              <a:sym typeface="Calibri"/>
            </a:endParaRPr>
          </a:p>
        </p:txBody>
      </p:sp>
      <p:sp>
        <p:nvSpPr>
          <p:cNvPr id="178" name="Google Shape;178;g2e19e0d2d55_0_52"/>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Macroscopia</a:t>
            </a:r>
            <a:endParaRPr/>
          </a:p>
        </p:txBody>
      </p:sp>
      <p:pic>
        <p:nvPicPr>
          <p:cNvPr id="179" name="Google Shape;179;g2e19e0d2d55_0_52"/>
          <p:cNvPicPr preferRelativeResize="0"/>
          <p:nvPr/>
        </p:nvPicPr>
        <p:blipFill rotWithShape="1">
          <a:blip r:embed="rId4">
            <a:alphaModFix/>
          </a:blip>
          <a:srcRect b="0" l="0" r="0" t="0"/>
          <a:stretch/>
        </p:blipFill>
        <p:spPr>
          <a:xfrm>
            <a:off x="1" y="1661040"/>
            <a:ext cx="2757715" cy="480167"/>
          </a:xfrm>
          <a:prstGeom prst="rect">
            <a:avLst/>
          </a:prstGeom>
          <a:noFill/>
          <a:ln>
            <a:noFill/>
          </a:ln>
        </p:spPr>
      </p:pic>
      <p:pic>
        <p:nvPicPr>
          <p:cNvPr id="180" name="Google Shape;180;g2e19e0d2d55_0_52"/>
          <p:cNvPicPr preferRelativeResize="0"/>
          <p:nvPr/>
        </p:nvPicPr>
        <p:blipFill rotWithShape="1">
          <a:blip r:embed="rId5">
            <a:alphaModFix/>
          </a:blip>
          <a:srcRect b="14309" l="0" r="0" t="0"/>
          <a:stretch/>
        </p:blipFill>
        <p:spPr>
          <a:xfrm>
            <a:off x="9983625" y="5365050"/>
            <a:ext cx="7134449" cy="4585199"/>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e151570f18_0_0"/>
          <p:cNvSpPr txBox="1"/>
          <p:nvPr/>
        </p:nvSpPr>
        <p:spPr>
          <a:xfrm>
            <a:off x="0" y="8413950"/>
            <a:ext cx="17546700" cy="17886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2800"/>
              <a:buFont typeface="Arial"/>
              <a:buNone/>
            </a:pPr>
            <a:r>
              <a:t/>
            </a:r>
            <a:endParaRPr b="0" i="1" sz="2800" u="none" cap="none" strike="noStrike">
              <a:solidFill>
                <a:srgbClr val="565755"/>
              </a:solidFill>
              <a:latin typeface="Calibri"/>
              <a:ea typeface="Calibri"/>
              <a:cs typeface="Calibri"/>
              <a:sym typeface="Calibri"/>
            </a:endParaRPr>
          </a:p>
        </p:txBody>
      </p:sp>
      <p:sp>
        <p:nvSpPr>
          <p:cNvPr id="186" name="Google Shape;186;g2e151570f18_0_0"/>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Microscopia</a:t>
            </a:r>
            <a:endParaRPr/>
          </a:p>
        </p:txBody>
      </p:sp>
      <p:pic>
        <p:nvPicPr>
          <p:cNvPr id="187" name="Google Shape;187;g2e151570f18_0_0"/>
          <p:cNvPicPr preferRelativeResize="0"/>
          <p:nvPr/>
        </p:nvPicPr>
        <p:blipFill rotWithShape="1">
          <a:blip r:embed="rId3">
            <a:alphaModFix/>
          </a:blip>
          <a:srcRect b="0" l="0" r="0" t="0"/>
          <a:stretch/>
        </p:blipFill>
        <p:spPr>
          <a:xfrm>
            <a:off x="1" y="1661040"/>
            <a:ext cx="2757715" cy="480167"/>
          </a:xfrm>
          <a:prstGeom prst="rect">
            <a:avLst/>
          </a:prstGeom>
          <a:noFill/>
          <a:ln>
            <a:noFill/>
          </a:ln>
        </p:spPr>
      </p:pic>
      <p:pic>
        <p:nvPicPr>
          <p:cNvPr id="188" name="Google Shape;188;g2e151570f18_0_0"/>
          <p:cNvPicPr preferRelativeResize="0"/>
          <p:nvPr/>
        </p:nvPicPr>
        <p:blipFill rotWithShape="1">
          <a:blip r:embed="rId4">
            <a:alphaModFix/>
          </a:blip>
          <a:srcRect b="0" l="0" r="0" t="0"/>
          <a:stretch/>
        </p:blipFill>
        <p:spPr>
          <a:xfrm>
            <a:off x="-304800" y="12075"/>
            <a:ext cx="19776112" cy="102870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2e151570f18_0_8"/>
          <p:cNvSpPr txBox="1"/>
          <p:nvPr/>
        </p:nvSpPr>
        <p:spPr>
          <a:xfrm>
            <a:off x="0" y="8413950"/>
            <a:ext cx="17546700" cy="17886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2800"/>
              <a:buFont typeface="Arial"/>
              <a:buNone/>
            </a:pPr>
            <a:r>
              <a:t/>
            </a:r>
            <a:endParaRPr b="0" i="1" sz="2800" u="none" cap="none" strike="noStrike">
              <a:solidFill>
                <a:srgbClr val="565755"/>
              </a:solidFill>
              <a:latin typeface="Calibri"/>
              <a:ea typeface="Calibri"/>
              <a:cs typeface="Calibri"/>
              <a:sym typeface="Calibri"/>
            </a:endParaRPr>
          </a:p>
        </p:txBody>
      </p:sp>
      <p:sp>
        <p:nvSpPr>
          <p:cNvPr id="194" name="Google Shape;194;g2e151570f18_0_8"/>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Microscopia</a:t>
            </a:r>
            <a:endParaRPr/>
          </a:p>
        </p:txBody>
      </p:sp>
      <p:pic>
        <p:nvPicPr>
          <p:cNvPr id="195" name="Google Shape;195;g2e151570f18_0_8"/>
          <p:cNvPicPr preferRelativeResize="0"/>
          <p:nvPr/>
        </p:nvPicPr>
        <p:blipFill rotWithShape="1">
          <a:blip r:embed="rId3">
            <a:alphaModFix/>
          </a:blip>
          <a:srcRect b="0" l="0" r="0" t="0"/>
          <a:stretch/>
        </p:blipFill>
        <p:spPr>
          <a:xfrm>
            <a:off x="1" y="1661040"/>
            <a:ext cx="2757715" cy="480167"/>
          </a:xfrm>
          <a:prstGeom prst="rect">
            <a:avLst/>
          </a:prstGeom>
          <a:noFill/>
          <a:ln>
            <a:noFill/>
          </a:ln>
        </p:spPr>
      </p:pic>
      <p:pic>
        <p:nvPicPr>
          <p:cNvPr id="196" name="Google Shape;196;g2e151570f18_0_8"/>
          <p:cNvPicPr preferRelativeResize="0"/>
          <p:nvPr/>
        </p:nvPicPr>
        <p:blipFill rotWithShape="1">
          <a:blip r:embed="rId4">
            <a:alphaModFix/>
          </a:blip>
          <a:srcRect b="0" l="0" r="0" t="0"/>
          <a:stretch/>
        </p:blipFill>
        <p:spPr>
          <a:xfrm>
            <a:off x="8" y="-2"/>
            <a:ext cx="18287999" cy="118350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g2dfb4e44a67_0_1"/>
          <p:cNvPicPr preferRelativeResize="0"/>
          <p:nvPr/>
        </p:nvPicPr>
        <p:blipFill rotWithShape="1">
          <a:blip r:embed="rId3">
            <a:alphaModFix/>
          </a:blip>
          <a:srcRect b="17012" l="0" r="0" t="0"/>
          <a:stretch/>
        </p:blipFill>
        <p:spPr>
          <a:xfrm>
            <a:off x="575175" y="2557475"/>
            <a:ext cx="11122625" cy="6922901"/>
          </a:xfrm>
          <a:prstGeom prst="rect">
            <a:avLst/>
          </a:prstGeom>
          <a:noFill/>
          <a:ln cap="flat" cmpd="sng" w="19050">
            <a:solidFill>
              <a:schemeClr val="dk2"/>
            </a:solidFill>
            <a:prstDash val="solid"/>
            <a:round/>
            <a:headEnd len="sm" w="sm" type="none"/>
            <a:tailEnd len="sm" w="sm" type="none"/>
          </a:ln>
        </p:spPr>
      </p:pic>
      <p:sp>
        <p:nvSpPr>
          <p:cNvPr id="202" name="Google Shape;202;g2dfb4e44a67_0_1"/>
          <p:cNvSpPr txBox="1"/>
          <p:nvPr/>
        </p:nvSpPr>
        <p:spPr>
          <a:xfrm>
            <a:off x="11850200" y="6448575"/>
            <a:ext cx="6037200" cy="31356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2800"/>
              <a:buFont typeface="Arial"/>
              <a:buNone/>
            </a:pPr>
            <a:r>
              <a:rPr b="0" i="1" lang="pt-BR" sz="2800" u="none" cap="none" strike="noStrike">
                <a:solidFill>
                  <a:srgbClr val="565755"/>
                </a:solidFill>
                <a:latin typeface="Calibri"/>
                <a:ea typeface="Calibri"/>
                <a:cs typeface="Calibri"/>
                <a:sym typeface="Calibri"/>
              </a:rPr>
              <a:t>Figura. Maior aumento, onde é possível observar o epitélio cuboidal em monocamada, com núcleos arredondados e sem atipias significativas (H&amp;E, 20x). </a:t>
            </a:r>
            <a:endParaRPr b="0" i="1" sz="2800" u="none" cap="none" strike="noStrike">
              <a:solidFill>
                <a:srgbClr val="565755"/>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2800"/>
              <a:buFont typeface="Arial"/>
              <a:buNone/>
            </a:pPr>
            <a:r>
              <a:rPr b="0" i="1" lang="pt-BR" sz="2800" u="none" cap="none" strike="noStrike">
                <a:solidFill>
                  <a:srgbClr val="565755"/>
                </a:solidFill>
                <a:latin typeface="Calibri"/>
                <a:ea typeface="Calibri"/>
                <a:cs typeface="Calibri"/>
                <a:sym typeface="Calibri"/>
              </a:rPr>
              <a:t>Créditos: Acervo próprio.</a:t>
            </a:r>
            <a:endParaRPr b="0" i="1" sz="2800" u="none" cap="none" strike="noStrike">
              <a:solidFill>
                <a:srgbClr val="565755"/>
              </a:solidFill>
              <a:latin typeface="Calibri"/>
              <a:ea typeface="Calibri"/>
              <a:cs typeface="Calibri"/>
              <a:sym typeface="Calibri"/>
            </a:endParaRPr>
          </a:p>
        </p:txBody>
      </p:sp>
      <p:sp>
        <p:nvSpPr>
          <p:cNvPr id="203" name="Google Shape;203;g2dfb4e44a67_0_1"/>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Microscopia</a:t>
            </a:r>
            <a:endParaRPr/>
          </a:p>
        </p:txBody>
      </p:sp>
      <p:pic>
        <p:nvPicPr>
          <p:cNvPr id="204" name="Google Shape;204;g2dfb4e44a67_0_1"/>
          <p:cNvPicPr preferRelativeResize="0"/>
          <p:nvPr/>
        </p:nvPicPr>
        <p:blipFill rotWithShape="1">
          <a:blip r:embed="rId4">
            <a:alphaModFix/>
          </a:blip>
          <a:srcRect b="0" l="0" r="0" t="0"/>
          <a:stretch/>
        </p:blipFill>
        <p:spPr>
          <a:xfrm>
            <a:off x="1" y="1661040"/>
            <a:ext cx="2757715" cy="4801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g2e19e0d2d55_0_60"/>
          <p:cNvPicPr preferRelativeResize="0"/>
          <p:nvPr/>
        </p:nvPicPr>
        <p:blipFill rotWithShape="1">
          <a:blip r:embed="rId3">
            <a:alphaModFix/>
          </a:blip>
          <a:srcRect b="0" l="0" r="0" t="0"/>
          <a:stretch/>
        </p:blipFill>
        <p:spPr>
          <a:xfrm>
            <a:off x="940725" y="586550"/>
            <a:ext cx="5236100" cy="7883450"/>
          </a:xfrm>
          <a:prstGeom prst="rect">
            <a:avLst/>
          </a:prstGeom>
          <a:noFill/>
          <a:ln>
            <a:noFill/>
          </a:ln>
        </p:spPr>
      </p:pic>
      <p:pic>
        <p:nvPicPr>
          <p:cNvPr id="210" name="Google Shape;210;g2e19e0d2d55_0_60"/>
          <p:cNvPicPr preferRelativeResize="0"/>
          <p:nvPr/>
        </p:nvPicPr>
        <p:blipFill rotWithShape="1">
          <a:blip r:embed="rId4">
            <a:alphaModFix/>
          </a:blip>
          <a:srcRect b="0" l="0" r="0" t="0"/>
          <a:stretch/>
        </p:blipFill>
        <p:spPr>
          <a:xfrm>
            <a:off x="7039450" y="586550"/>
            <a:ext cx="10677818" cy="7883450"/>
          </a:xfrm>
          <a:prstGeom prst="rect">
            <a:avLst/>
          </a:prstGeom>
          <a:noFill/>
          <a:ln>
            <a:noFill/>
          </a:ln>
        </p:spPr>
      </p:pic>
      <p:sp>
        <p:nvSpPr>
          <p:cNvPr id="211" name="Google Shape;211;g2e19e0d2d55_0_60"/>
          <p:cNvSpPr txBox="1"/>
          <p:nvPr/>
        </p:nvSpPr>
        <p:spPr>
          <a:xfrm>
            <a:off x="635925" y="8691400"/>
            <a:ext cx="168528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1" lang="pt-BR" sz="1900" u="none" cap="none" strike="noStrike">
                <a:solidFill>
                  <a:srgbClr val="000000"/>
                </a:solidFill>
                <a:latin typeface="Arial"/>
                <a:ea typeface="Arial"/>
                <a:cs typeface="Arial"/>
                <a:sym typeface="Arial"/>
              </a:rPr>
              <a:t>Figuras. Macroscopia e microscopia de micro-hamartomas biliares. Créditos: Zimmermann, A. (2016). Benign Epithelial Tumors and Hamartomas of the Biliary Tract. Tumors and Tumor-Like Lesions of the Hepatobiliary Tract, 749–778.</a:t>
            </a:r>
            <a:endParaRPr b="0" i="1" sz="19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g2e19e0d2d55_0_73"/>
          <p:cNvPicPr preferRelativeResize="0"/>
          <p:nvPr/>
        </p:nvPicPr>
        <p:blipFill rotWithShape="1">
          <a:blip r:embed="rId3">
            <a:alphaModFix/>
          </a:blip>
          <a:srcRect b="0" l="0" r="0" t="0"/>
          <a:stretch/>
        </p:blipFill>
        <p:spPr>
          <a:xfrm>
            <a:off x="940725" y="586550"/>
            <a:ext cx="5236100" cy="7883450"/>
          </a:xfrm>
          <a:prstGeom prst="rect">
            <a:avLst/>
          </a:prstGeom>
          <a:noFill/>
          <a:ln>
            <a:noFill/>
          </a:ln>
        </p:spPr>
      </p:pic>
      <p:pic>
        <p:nvPicPr>
          <p:cNvPr id="217" name="Google Shape;217;g2e19e0d2d55_0_73"/>
          <p:cNvPicPr preferRelativeResize="0"/>
          <p:nvPr/>
        </p:nvPicPr>
        <p:blipFill rotWithShape="1">
          <a:blip r:embed="rId4">
            <a:alphaModFix/>
          </a:blip>
          <a:srcRect b="0" l="0" r="0" t="0"/>
          <a:stretch/>
        </p:blipFill>
        <p:spPr>
          <a:xfrm>
            <a:off x="7039450" y="586550"/>
            <a:ext cx="10677818" cy="7883450"/>
          </a:xfrm>
          <a:prstGeom prst="rect">
            <a:avLst/>
          </a:prstGeom>
          <a:noFill/>
          <a:ln>
            <a:noFill/>
          </a:ln>
        </p:spPr>
      </p:pic>
      <p:sp>
        <p:nvSpPr>
          <p:cNvPr id="218" name="Google Shape;218;g2e19e0d2d55_0_73"/>
          <p:cNvSpPr txBox="1"/>
          <p:nvPr/>
        </p:nvSpPr>
        <p:spPr>
          <a:xfrm>
            <a:off x="635925" y="8691400"/>
            <a:ext cx="168528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1" lang="pt-BR" sz="1900" u="none" cap="none" strike="noStrike">
                <a:solidFill>
                  <a:srgbClr val="000000"/>
                </a:solidFill>
                <a:latin typeface="Arial"/>
                <a:ea typeface="Arial"/>
                <a:cs typeface="Arial"/>
                <a:sym typeface="Arial"/>
              </a:rPr>
              <a:t>Figuras. Macroscopia e microscopia de micro-hamartomas biliares. Créditos: Zimmermann, A. (2016). Benign Epithelial Tumors and Hamartomas of the Biliary Tract. Tumors and Tumor-Like Lesions of the Hepatobiliary Tract, 749–778.</a:t>
            </a:r>
            <a:endParaRPr b="0" i="1" sz="1900" u="none" cap="none" strike="noStrike">
              <a:solidFill>
                <a:srgbClr val="000000"/>
              </a:solidFill>
              <a:latin typeface="Arial"/>
              <a:ea typeface="Arial"/>
              <a:cs typeface="Arial"/>
              <a:sym typeface="Arial"/>
            </a:endParaRPr>
          </a:p>
        </p:txBody>
      </p:sp>
      <p:pic>
        <p:nvPicPr>
          <p:cNvPr id="219" name="Google Shape;219;g2e19e0d2d55_0_73"/>
          <p:cNvPicPr preferRelativeResize="0"/>
          <p:nvPr/>
        </p:nvPicPr>
        <p:blipFill rotWithShape="1">
          <a:blip r:embed="rId5">
            <a:alphaModFix/>
          </a:blip>
          <a:srcRect b="0" l="0" r="0" t="0"/>
          <a:stretch/>
        </p:blipFill>
        <p:spPr>
          <a:xfrm>
            <a:off x="-973393" y="-112999"/>
            <a:ext cx="9064352" cy="47150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g2e19e0d2d55_0_0"/>
          <p:cNvSpPr txBox="1"/>
          <p:nvPr>
            <p:ph type="ctrTitle"/>
          </p:nvPr>
        </p:nvSpPr>
        <p:spPr>
          <a:xfrm>
            <a:off x="1000325" y="450437"/>
            <a:ext cx="16287300" cy="1216200"/>
          </a:xfrm>
          <a:prstGeom prst="rect">
            <a:avLst/>
          </a:prstGeom>
          <a:noFill/>
          <a:ln>
            <a:noFill/>
          </a:ln>
        </p:spPr>
        <p:txBody>
          <a:bodyPr anchorCtr="0" anchor="t" bIns="45700" lIns="91425" spcFirstLastPara="1" rIns="91425" wrap="square" tIns="45700">
            <a:noAutofit/>
          </a:bodyPr>
          <a:lstStyle/>
          <a:p>
            <a:pPr indent="0" lvl="0" marL="0" rtl="0" algn="ctr">
              <a:lnSpc>
                <a:spcPct val="146031"/>
              </a:lnSpc>
              <a:spcBef>
                <a:spcPts val="0"/>
              </a:spcBef>
              <a:spcAft>
                <a:spcPts val="0"/>
              </a:spcAft>
              <a:buClr>
                <a:schemeClr val="lt1"/>
              </a:buClr>
              <a:buSzPts val="6300"/>
              <a:buFont typeface="Calibri"/>
              <a:buNone/>
            </a:pPr>
            <a:r>
              <a:rPr lang="pt-BR"/>
              <a:t>Declaração de Conflito de Interesse</a:t>
            </a:r>
            <a:endParaRPr/>
          </a:p>
        </p:txBody>
      </p:sp>
      <p:sp>
        <p:nvSpPr>
          <p:cNvPr id="91" name="Google Shape;91;g2e19e0d2d55_0_0"/>
          <p:cNvSpPr txBox="1"/>
          <p:nvPr>
            <p:ph idx="1" type="body"/>
          </p:nvPr>
        </p:nvSpPr>
        <p:spPr>
          <a:xfrm>
            <a:off x="1000125" y="3800167"/>
            <a:ext cx="16287900" cy="4926300"/>
          </a:xfrm>
          <a:prstGeom prst="rect">
            <a:avLst/>
          </a:prstGeom>
          <a:noFill/>
          <a:ln>
            <a:noFill/>
          </a:ln>
        </p:spPr>
        <p:txBody>
          <a:bodyPr anchorCtr="0" anchor="t" bIns="45700" lIns="91425" spcFirstLastPara="1" rIns="91425" wrap="square" tIns="45700">
            <a:noAutofit/>
          </a:bodyPr>
          <a:lstStyle/>
          <a:p>
            <a:pPr indent="0" lvl="0" marL="0" rtl="0" algn="ctr">
              <a:lnSpc>
                <a:spcPct val="120000"/>
              </a:lnSpc>
              <a:spcBef>
                <a:spcPts val="0"/>
              </a:spcBef>
              <a:spcAft>
                <a:spcPts val="0"/>
              </a:spcAft>
              <a:buClr>
                <a:schemeClr val="lt1"/>
              </a:buClr>
              <a:buSzPts val="5000"/>
              <a:buNone/>
            </a:pPr>
            <a:r>
              <a:rPr lang="pt-BR"/>
              <a:t>Dr(a). Francisco Fernandes afirma não ter conflito</a:t>
            </a:r>
            <a:br>
              <a:rPr lang="pt-BR"/>
            </a:br>
            <a:r>
              <a:rPr lang="pt-BR"/>
              <a:t> de interesse a declarar</a:t>
            </a:r>
            <a:endParaRPr/>
          </a:p>
          <a:p>
            <a:pPr indent="0" lvl="0" marL="0" rtl="0" algn="ctr">
              <a:lnSpc>
                <a:spcPct val="133333"/>
              </a:lnSpc>
              <a:spcBef>
                <a:spcPts val="2400"/>
              </a:spcBef>
              <a:spcAft>
                <a:spcPts val="0"/>
              </a:spcAft>
              <a:buClr>
                <a:schemeClr val="lt1"/>
              </a:buClr>
              <a:buSzPts val="3000"/>
              <a:buNone/>
            </a:pPr>
            <a:r>
              <a:t/>
            </a:r>
            <a:endParaRPr/>
          </a:p>
          <a:p>
            <a:pPr indent="0" lvl="0" marL="0" rtl="0" algn="ctr">
              <a:lnSpc>
                <a:spcPct val="153846"/>
              </a:lnSpc>
              <a:spcBef>
                <a:spcPts val="2400"/>
              </a:spcBef>
              <a:spcAft>
                <a:spcPts val="0"/>
              </a:spcAft>
              <a:buClr>
                <a:schemeClr val="lt1"/>
              </a:buClr>
              <a:buSzPts val="2600"/>
              <a:buNone/>
            </a:pPr>
            <a:r>
              <a:rPr lang="pt-BR" sz="2600"/>
              <a:t>Exigência da RDC Nº 96/08 da ANVISA</a:t>
            </a:r>
            <a:endParaRPr/>
          </a:p>
          <a:p>
            <a:pPr indent="0" lvl="0" marL="0" rtl="0" algn="ctr">
              <a:lnSpc>
                <a:spcPct val="120000"/>
              </a:lnSpc>
              <a:spcBef>
                <a:spcPts val="2400"/>
              </a:spcBef>
              <a:spcAft>
                <a:spcPts val="0"/>
              </a:spcAft>
              <a:buClr>
                <a:schemeClr val="lt1"/>
              </a:buClr>
              <a:buSzPts val="5000"/>
              <a:buNone/>
            </a:pPr>
            <a:r>
              <a:t/>
            </a:r>
            <a:endParaRPr/>
          </a:p>
        </p:txBody>
      </p:sp>
      <p:pic>
        <p:nvPicPr>
          <p:cNvPr id="92" name="Google Shape;92;g2e19e0d2d55_0_0"/>
          <p:cNvPicPr preferRelativeResize="0"/>
          <p:nvPr/>
        </p:nvPicPr>
        <p:blipFill rotWithShape="1">
          <a:blip r:embed="rId3">
            <a:alphaModFix/>
          </a:blip>
          <a:srcRect b="0" l="0" r="0" t="0"/>
          <a:stretch/>
        </p:blipFill>
        <p:spPr>
          <a:xfrm>
            <a:off x="5882874" y="1690912"/>
            <a:ext cx="6522253" cy="51525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e19e0d2d55_0_80"/>
          <p:cNvSpPr txBox="1"/>
          <p:nvPr/>
        </p:nvSpPr>
        <p:spPr>
          <a:xfrm>
            <a:off x="635925" y="8691400"/>
            <a:ext cx="16852800" cy="164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1" lang="pt-BR" sz="1900" u="none" cap="none" strike="noStrike">
                <a:solidFill>
                  <a:srgbClr val="000000"/>
                </a:solidFill>
                <a:latin typeface="Arial"/>
                <a:ea typeface="Arial"/>
                <a:cs typeface="Arial"/>
                <a:sym typeface="Arial"/>
              </a:rPr>
              <a:t>Figura. Adenoma de vias biliares. Créditos: WHO Classification of Tumours Editorial Board. Digestive system tumours [Internet]. Lyon (France): International Agency for Research on Cancer; 2019. (WHO classification of tumours series, 5th ed.; vol. 1). Disponivel em: https://tumourclassification.iarc.who.int/chapters/31.</a:t>
            </a:r>
            <a:endParaRPr b="0" i="1"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1"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1" sz="1900" u="none" cap="none" strike="noStrike">
              <a:solidFill>
                <a:srgbClr val="000000"/>
              </a:solidFill>
              <a:latin typeface="Arial"/>
              <a:ea typeface="Arial"/>
              <a:cs typeface="Arial"/>
              <a:sym typeface="Arial"/>
            </a:endParaRPr>
          </a:p>
        </p:txBody>
      </p:sp>
      <p:pic>
        <p:nvPicPr>
          <p:cNvPr id="225" name="Google Shape;225;g2e19e0d2d55_0_80"/>
          <p:cNvPicPr preferRelativeResize="0"/>
          <p:nvPr/>
        </p:nvPicPr>
        <p:blipFill rotWithShape="1">
          <a:blip r:embed="rId3">
            <a:alphaModFix/>
          </a:blip>
          <a:srcRect b="0" l="0" r="0" t="0"/>
          <a:stretch/>
        </p:blipFill>
        <p:spPr>
          <a:xfrm>
            <a:off x="-5366300" y="-408175"/>
            <a:ext cx="20336750" cy="92998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2e19e0d2d55_0_89"/>
          <p:cNvSpPr txBox="1"/>
          <p:nvPr/>
        </p:nvSpPr>
        <p:spPr>
          <a:xfrm>
            <a:off x="635925" y="8691400"/>
            <a:ext cx="16852800" cy="164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1" lang="pt-BR" sz="1900" u="none" cap="none" strike="noStrike">
                <a:solidFill>
                  <a:srgbClr val="000000"/>
                </a:solidFill>
                <a:latin typeface="Arial"/>
                <a:ea typeface="Arial"/>
                <a:cs typeface="Arial"/>
                <a:sym typeface="Arial"/>
              </a:rPr>
              <a:t>Figura. Adenoma de vias biliares. Créditos: WHO Classification of Tumours Editorial Board. Digestive system tumours [Internet]. Lyon (France): International Agency for Research on Cancer; 2019. (WHO classification of tumours series, 5th ed.; vol. 1). Disponivel em: https://tumourclassification.iarc.who.int/chapters/31.</a:t>
            </a:r>
            <a:endParaRPr b="0" i="1"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1"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1" sz="1900" u="none" cap="none" strike="noStrike">
              <a:solidFill>
                <a:srgbClr val="000000"/>
              </a:solidFill>
              <a:latin typeface="Arial"/>
              <a:ea typeface="Arial"/>
              <a:cs typeface="Arial"/>
              <a:sym typeface="Arial"/>
            </a:endParaRPr>
          </a:p>
        </p:txBody>
      </p:sp>
      <p:pic>
        <p:nvPicPr>
          <p:cNvPr id="231" name="Google Shape;231;g2e19e0d2d55_0_89"/>
          <p:cNvPicPr preferRelativeResize="0"/>
          <p:nvPr/>
        </p:nvPicPr>
        <p:blipFill rotWithShape="1">
          <a:blip r:embed="rId3">
            <a:alphaModFix/>
          </a:blip>
          <a:srcRect b="0" l="0" r="0" t="0"/>
          <a:stretch/>
        </p:blipFill>
        <p:spPr>
          <a:xfrm>
            <a:off x="-5198675" y="-484375"/>
            <a:ext cx="20336750" cy="9299824"/>
          </a:xfrm>
          <a:prstGeom prst="rect">
            <a:avLst/>
          </a:prstGeom>
          <a:noFill/>
          <a:ln>
            <a:noFill/>
          </a:ln>
        </p:spPr>
      </p:pic>
      <p:pic>
        <p:nvPicPr>
          <p:cNvPr id="232" name="Google Shape;232;g2e19e0d2d55_0_89"/>
          <p:cNvPicPr preferRelativeResize="0"/>
          <p:nvPr/>
        </p:nvPicPr>
        <p:blipFill rotWithShape="1">
          <a:blip r:embed="rId4">
            <a:alphaModFix/>
          </a:blip>
          <a:srcRect b="0" l="0" r="0" t="0"/>
          <a:stretch/>
        </p:blipFill>
        <p:spPr>
          <a:xfrm>
            <a:off x="10951207" y="3692751"/>
            <a:ext cx="9064352" cy="47150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e19e0d2d55_0_95"/>
          <p:cNvSpPr txBox="1"/>
          <p:nvPr/>
        </p:nvSpPr>
        <p:spPr>
          <a:xfrm>
            <a:off x="635925" y="8691400"/>
            <a:ext cx="16852800" cy="162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1" lang="pt-BR" sz="1900" u="none" cap="none" strike="noStrike">
                <a:solidFill>
                  <a:srgbClr val="000000"/>
                </a:solidFill>
                <a:latin typeface="Arial"/>
                <a:ea typeface="Arial"/>
                <a:cs typeface="Arial"/>
                <a:sym typeface="Arial"/>
              </a:rPr>
              <a:t>Figura. Neoplasia mucinosa cística de vias biliares. Créditos: WHO Classification of Tumours Editorial Board. Digestive system tumours [Internet]. Lyon (France): International Agency for Research on Cancer; 2019. (WHO classification of tumours series, 5th ed.; vol. 1). Disponivel em: https://tumourclassification.iarc.who.int/chapters/31.</a:t>
            </a:r>
            <a:endParaRPr b="0" i="1"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1"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1" sz="1900" u="none" cap="none" strike="noStrike">
              <a:solidFill>
                <a:srgbClr val="000000"/>
              </a:solidFill>
              <a:latin typeface="Arial"/>
              <a:ea typeface="Arial"/>
              <a:cs typeface="Arial"/>
              <a:sym typeface="Arial"/>
            </a:endParaRPr>
          </a:p>
        </p:txBody>
      </p:sp>
      <p:pic>
        <p:nvPicPr>
          <p:cNvPr id="238" name="Google Shape;238;g2e19e0d2d55_0_95"/>
          <p:cNvPicPr preferRelativeResize="0"/>
          <p:nvPr/>
        </p:nvPicPr>
        <p:blipFill rotWithShape="1">
          <a:blip r:embed="rId3">
            <a:alphaModFix/>
          </a:blip>
          <a:srcRect b="0" l="0" r="0" t="0"/>
          <a:stretch/>
        </p:blipFill>
        <p:spPr>
          <a:xfrm>
            <a:off x="-2673500" y="-25150"/>
            <a:ext cx="17441227" cy="79757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2e19e0d2d55_0_102"/>
          <p:cNvSpPr txBox="1"/>
          <p:nvPr/>
        </p:nvSpPr>
        <p:spPr>
          <a:xfrm>
            <a:off x="635925" y="8691400"/>
            <a:ext cx="16852800" cy="164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1" lang="pt-BR" sz="1900" u="none" cap="none" strike="noStrike">
                <a:solidFill>
                  <a:srgbClr val="000000"/>
                </a:solidFill>
                <a:latin typeface="Arial"/>
                <a:ea typeface="Arial"/>
                <a:cs typeface="Arial"/>
                <a:sym typeface="Arial"/>
              </a:rPr>
              <a:t>Figura. Neoplasia mucinosa cística. Créditos: WHO Classification of Tumours Editorial Board. Digestive system tumours [Internet]. Lyon (France): International Agency for Research on Cancer; 2019. (WHO classification of tumours series, 5th ed.; vol. 1). Disponivel em: https://tumourclassification.iarc.who.int/chapters/31.</a:t>
            </a:r>
            <a:endParaRPr b="0" i="1"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1"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1" sz="1900" u="none" cap="none" strike="noStrike">
              <a:solidFill>
                <a:srgbClr val="000000"/>
              </a:solidFill>
              <a:latin typeface="Arial"/>
              <a:ea typeface="Arial"/>
              <a:cs typeface="Arial"/>
              <a:sym typeface="Arial"/>
            </a:endParaRPr>
          </a:p>
        </p:txBody>
      </p:sp>
      <p:pic>
        <p:nvPicPr>
          <p:cNvPr id="244" name="Google Shape;244;g2e19e0d2d55_0_102"/>
          <p:cNvPicPr preferRelativeResize="0"/>
          <p:nvPr/>
        </p:nvPicPr>
        <p:blipFill rotWithShape="1">
          <a:blip r:embed="rId3">
            <a:alphaModFix/>
          </a:blip>
          <a:srcRect b="0" l="0" r="0" t="0"/>
          <a:stretch/>
        </p:blipFill>
        <p:spPr>
          <a:xfrm>
            <a:off x="-2700675" y="0"/>
            <a:ext cx="17441227" cy="7975726"/>
          </a:xfrm>
          <a:prstGeom prst="rect">
            <a:avLst/>
          </a:prstGeom>
          <a:noFill/>
          <a:ln>
            <a:noFill/>
          </a:ln>
        </p:spPr>
      </p:pic>
      <p:pic>
        <p:nvPicPr>
          <p:cNvPr id="245" name="Google Shape;245;g2e19e0d2d55_0_102"/>
          <p:cNvPicPr preferRelativeResize="0"/>
          <p:nvPr/>
        </p:nvPicPr>
        <p:blipFill rotWithShape="1">
          <a:blip r:embed="rId4">
            <a:alphaModFix/>
          </a:blip>
          <a:srcRect b="0" l="0" r="0" t="0"/>
          <a:stretch/>
        </p:blipFill>
        <p:spPr>
          <a:xfrm>
            <a:off x="2505050" y="0"/>
            <a:ext cx="18288000" cy="8362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2e19e0d2d55_0_108"/>
          <p:cNvSpPr txBox="1"/>
          <p:nvPr/>
        </p:nvSpPr>
        <p:spPr>
          <a:xfrm>
            <a:off x="635925" y="8691400"/>
            <a:ext cx="16852800" cy="164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1" lang="pt-BR" sz="1900" u="none" cap="none" strike="noStrike">
                <a:solidFill>
                  <a:srgbClr val="000000"/>
                </a:solidFill>
                <a:latin typeface="Arial"/>
                <a:ea typeface="Arial"/>
                <a:cs typeface="Arial"/>
                <a:sym typeface="Arial"/>
              </a:rPr>
              <a:t>Figura. Neoplasia mucinosa cística. Créditos: WHO Classification of Tumours Editorial Board. Digestive system tumours [Internet]. Lyon (France): International Agency for Research on Cancer; 2019. (WHO classification of tumours series, 5th ed.; vol. 1). Disponivel em: https://tumourclassification.iarc.who.int/chapters/31.</a:t>
            </a:r>
            <a:endParaRPr b="0" i="1"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1"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1" sz="1900" u="none" cap="none" strike="noStrike">
              <a:solidFill>
                <a:srgbClr val="000000"/>
              </a:solidFill>
              <a:latin typeface="Arial"/>
              <a:ea typeface="Arial"/>
              <a:cs typeface="Arial"/>
              <a:sym typeface="Arial"/>
            </a:endParaRPr>
          </a:p>
        </p:txBody>
      </p:sp>
      <p:pic>
        <p:nvPicPr>
          <p:cNvPr id="251" name="Google Shape;251;g2e19e0d2d55_0_108"/>
          <p:cNvPicPr preferRelativeResize="0"/>
          <p:nvPr/>
        </p:nvPicPr>
        <p:blipFill rotWithShape="1">
          <a:blip r:embed="rId3">
            <a:alphaModFix/>
          </a:blip>
          <a:srcRect b="0" l="0" r="0" t="0"/>
          <a:stretch/>
        </p:blipFill>
        <p:spPr>
          <a:xfrm>
            <a:off x="-2700675" y="0"/>
            <a:ext cx="17441227" cy="7975726"/>
          </a:xfrm>
          <a:prstGeom prst="rect">
            <a:avLst/>
          </a:prstGeom>
          <a:noFill/>
          <a:ln>
            <a:noFill/>
          </a:ln>
        </p:spPr>
      </p:pic>
      <p:pic>
        <p:nvPicPr>
          <p:cNvPr id="252" name="Google Shape;252;g2e19e0d2d55_0_108"/>
          <p:cNvPicPr preferRelativeResize="0"/>
          <p:nvPr/>
        </p:nvPicPr>
        <p:blipFill rotWithShape="1">
          <a:blip r:embed="rId4">
            <a:alphaModFix/>
          </a:blip>
          <a:srcRect b="0" l="0" r="0" t="0"/>
          <a:stretch/>
        </p:blipFill>
        <p:spPr>
          <a:xfrm>
            <a:off x="2505050" y="0"/>
            <a:ext cx="18288000" cy="8362950"/>
          </a:xfrm>
          <a:prstGeom prst="rect">
            <a:avLst/>
          </a:prstGeom>
          <a:noFill/>
          <a:ln>
            <a:noFill/>
          </a:ln>
        </p:spPr>
      </p:pic>
      <p:pic>
        <p:nvPicPr>
          <p:cNvPr id="253" name="Google Shape;253;g2e19e0d2d55_0_108"/>
          <p:cNvPicPr preferRelativeResize="0"/>
          <p:nvPr/>
        </p:nvPicPr>
        <p:blipFill rotWithShape="1">
          <a:blip r:embed="rId5">
            <a:alphaModFix/>
          </a:blip>
          <a:srcRect b="0" l="0" r="0" t="0"/>
          <a:stretch/>
        </p:blipFill>
        <p:spPr>
          <a:xfrm>
            <a:off x="-1" y="-311152"/>
            <a:ext cx="7565928" cy="48962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2e19e0d2d55_0_154"/>
          <p:cNvSpPr txBox="1"/>
          <p:nvPr>
            <p:ph idx="1" type="body"/>
          </p:nvPr>
        </p:nvSpPr>
        <p:spPr>
          <a:xfrm>
            <a:off x="781050" y="2336038"/>
            <a:ext cx="16725900" cy="62655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2400"/>
              </a:spcBef>
              <a:spcAft>
                <a:spcPts val="0"/>
              </a:spcAft>
              <a:buSzPts val="3000"/>
              <a:buNone/>
            </a:pPr>
            <a:r>
              <a:t/>
            </a:r>
            <a:endParaRPr/>
          </a:p>
          <a:p>
            <a:pPr indent="0" lvl="0" marL="0" rtl="0" algn="l">
              <a:lnSpc>
                <a:spcPct val="120000"/>
              </a:lnSpc>
              <a:spcBef>
                <a:spcPts val="2400"/>
              </a:spcBef>
              <a:spcAft>
                <a:spcPts val="0"/>
              </a:spcAft>
              <a:buSzPts val="3000"/>
              <a:buNone/>
            </a:pPr>
            <a:r>
              <a:t/>
            </a:r>
            <a:endParaRPr/>
          </a:p>
          <a:p>
            <a:pPr indent="0" lvl="0" marL="0" rtl="0" algn="l">
              <a:lnSpc>
                <a:spcPct val="120000"/>
              </a:lnSpc>
              <a:spcBef>
                <a:spcPts val="2400"/>
              </a:spcBef>
              <a:spcAft>
                <a:spcPts val="0"/>
              </a:spcAft>
              <a:buSzPts val="3000"/>
              <a:buNone/>
            </a:pPr>
            <a:r>
              <a:t/>
            </a:r>
            <a:endParaRPr/>
          </a:p>
        </p:txBody>
      </p:sp>
      <p:pic>
        <p:nvPicPr>
          <p:cNvPr id="259" name="Google Shape;259;g2e19e0d2d55_0_154"/>
          <p:cNvPicPr preferRelativeResize="0"/>
          <p:nvPr/>
        </p:nvPicPr>
        <p:blipFill rotWithShape="1">
          <a:blip r:embed="rId3">
            <a:alphaModFix/>
          </a:blip>
          <a:srcRect b="0" l="0" r="0" t="66631"/>
          <a:stretch/>
        </p:blipFill>
        <p:spPr>
          <a:xfrm>
            <a:off x="152400" y="3146075"/>
            <a:ext cx="8789601" cy="1499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2e19e0d2d55_0_167"/>
          <p:cNvSpPr txBox="1"/>
          <p:nvPr>
            <p:ph idx="1" type="body"/>
          </p:nvPr>
        </p:nvSpPr>
        <p:spPr>
          <a:xfrm>
            <a:off x="781050" y="2336038"/>
            <a:ext cx="16725900" cy="62655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2400"/>
              </a:spcBef>
              <a:spcAft>
                <a:spcPts val="0"/>
              </a:spcAft>
              <a:buSzPts val="3000"/>
              <a:buNone/>
            </a:pPr>
            <a:r>
              <a:t/>
            </a:r>
            <a:endParaRPr/>
          </a:p>
          <a:p>
            <a:pPr indent="0" lvl="0" marL="0" rtl="0" algn="l">
              <a:lnSpc>
                <a:spcPct val="120000"/>
              </a:lnSpc>
              <a:spcBef>
                <a:spcPts val="2400"/>
              </a:spcBef>
              <a:spcAft>
                <a:spcPts val="0"/>
              </a:spcAft>
              <a:buSzPts val="3000"/>
              <a:buNone/>
            </a:pPr>
            <a:r>
              <a:t/>
            </a:r>
            <a:endParaRPr/>
          </a:p>
          <a:p>
            <a:pPr indent="0" lvl="0" marL="0" rtl="0" algn="l">
              <a:lnSpc>
                <a:spcPct val="120000"/>
              </a:lnSpc>
              <a:spcBef>
                <a:spcPts val="2400"/>
              </a:spcBef>
              <a:spcAft>
                <a:spcPts val="0"/>
              </a:spcAft>
              <a:buSzPts val="3000"/>
              <a:buNone/>
            </a:pPr>
            <a:r>
              <a:t/>
            </a:r>
            <a:endParaRPr/>
          </a:p>
        </p:txBody>
      </p:sp>
      <p:pic>
        <p:nvPicPr>
          <p:cNvPr id="265" name="Google Shape;265;g2e19e0d2d55_0_167"/>
          <p:cNvPicPr preferRelativeResize="0"/>
          <p:nvPr/>
        </p:nvPicPr>
        <p:blipFill rotWithShape="1">
          <a:blip r:embed="rId3">
            <a:alphaModFix/>
          </a:blip>
          <a:srcRect b="0" l="0" r="0" t="0"/>
          <a:stretch/>
        </p:blipFill>
        <p:spPr>
          <a:xfrm>
            <a:off x="9353215" y="3496850"/>
            <a:ext cx="7596399" cy="5553875"/>
          </a:xfrm>
          <a:prstGeom prst="rect">
            <a:avLst/>
          </a:prstGeom>
          <a:noFill/>
          <a:ln>
            <a:noFill/>
          </a:ln>
        </p:spPr>
      </p:pic>
      <p:pic>
        <p:nvPicPr>
          <p:cNvPr id="266" name="Google Shape;266;g2e19e0d2d55_0_167"/>
          <p:cNvPicPr preferRelativeResize="0"/>
          <p:nvPr/>
        </p:nvPicPr>
        <p:blipFill rotWithShape="1">
          <a:blip r:embed="rId4">
            <a:alphaModFix/>
          </a:blip>
          <a:srcRect b="0" l="0" r="0" t="66631"/>
          <a:stretch/>
        </p:blipFill>
        <p:spPr>
          <a:xfrm>
            <a:off x="152400" y="3146075"/>
            <a:ext cx="8789601" cy="1499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e19e0d2d55_0_161"/>
          <p:cNvSpPr txBox="1"/>
          <p:nvPr>
            <p:ph idx="1" type="body"/>
          </p:nvPr>
        </p:nvSpPr>
        <p:spPr>
          <a:xfrm>
            <a:off x="781050" y="2336038"/>
            <a:ext cx="16725900" cy="62655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2400"/>
              </a:spcBef>
              <a:spcAft>
                <a:spcPts val="0"/>
              </a:spcAft>
              <a:buSzPts val="3000"/>
              <a:buNone/>
            </a:pPr>
            <a:r>
              <a:t/>
            </a:r>
            <a:endParaRPr/>
          </a:p>
          <a:p>
            <a:pPr indent="0" lvl="0" marL="0" rtl="0" algn="l">
              <a:lnSpc>
                <a:spcPct val="120000"/>
              </a:lnSpc>
              <a:spcBef>
                <a:spcPts val="2400"/>
              </a:spcBef>
              <a:spcAft>
                <a:spcPts val="0"/>
              </a:spcAft>
              <a:buSzPts val="3000"/>
              <a:buNone/>
            </a:pPr>
            <a:r>
              <a:t/>
            </a:r>
            <a:endParaRPr/>
          </a:p>
          <a:p>
            <a:pPr indent="0" lvl="0" marL="0" rtl="0" algn="l">
              <a:lnSpc>
                <a:spcPct val="120000"/>
              </a:lnSpc>
              <a:spcBef>
                <a:spcPts val="2400"/>
              </a:spcBef>
              <a:spcAft>
                <a:spcPts val="0"/>
              </a:spcAft>
              <a:buSzPts val="3000"/>
              <a:buNone/>
            </a:pPr>
            <a:r>
              <a:t/>
            </a:r>
            <a:endParaRPr/>
          </a:p>
        </p:txBody>
      </p:sp>
      <p:pic>
        <p:nvPicPr>
          <p:cNvPr id="272" name="Google Shape;272;g2e19e0d2d55_0_161"/>
          <p:cNvPicPr preferRelativeResize="0"/>
          <p:nvPr/>
        </p:nvPicPr>
        <p:blipFill rotWithShape="1">
          <a:blip r:embed="rId3">
            <a:alphaModFix/>
          </a:blip>
          <a:srcRect b="0" l="0" r="0" t="0"/>
          <a:stretch/>
        </p:blipFill>
        <p:spPr>
          <a:xfrm>
            <a:off x="9353215" y="3496850"/>
            <a:ext cx="7596399" cy="5553875"/>
          </a:xfrm>
          <a:prstGeom prst="rect">
            <a:avLst/>
          </a:prstGeom>
          <a:noFill/>
          <a:ln>
            <a:noFill/>
          </a:ln>
        </p:spPr>
      </p:pic>
      <p:pic>
        <p:nvPicPr>
          <p:cNvPr id="273" name="Google Shape;273;g2e19e0d2d55_0_161"/>
          <p:cNvPicPr preferRelativeResize="0"/>
          <p:nvPr/>
        </p:nvPicPr>
        <p:blipFill rotWithShape="1">
          <a:blip r:embed="rId4">
            <a:alphaModFix/>
          </a:blip>
          <a:srcRect b="0" l="0" r="0" t="0"/>
          <a:stretch/>
        </p:blipFill>
        <p:spPr>
          <a:xfrm>
            <a:off x="152400" y="152400"/>
            <a:ext cx="8789601" cy="4492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2e19e0d2d55_0_194"/>
          <p:cNvSpPr txBox="1"/>
          <p:nvPr>
            <p:ph idx="1" type="body"/>
          </p:nvPr>
        </p:nvSpPr>
        <p:spPr>
          <a:xfrm>
            <a:off x="781050" y="2336038"/>
            <a:ext cx="16725900" cy="62655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2400"/>
              </a:spcBef>
              <a:spcAft>
                <a:spcPts val="0"/>
              </a:spcAft>
              <a:buSzPts val="3000"/>
              <a:buNone/>
            </a:pPr>
            <a:r>
              <a:t/>
            </a:r>
            <a:endParaRPr/>
          </a:p>
          <a:p>
            <a:pPr indent="0" lvl="0" marL="0" rtl="0" algn="l">
              <a:lnSpc>
                <a:spcPct val="120000"/>
              </a:lnSpc>
              <a:spcBef>
                <a:spcPts val="2400"/>
              </a:spcBef>
              <a:spcAft>
                <a:spcPts val="0"/>
              </a:spcAft>
              <a:buSzPts val="3000"/>
              <a:buNone/>
            </a:pPr>
            <a:r>
              <a:t/>
            </a:r>
            <a:endParaRPr/>
          </a:p>
          <a:p>
            <a:pPr indent="0" lvl="0" marL="0" rtl="0" algn="l">
              <a:lnSpc>
                <a:spcPct val="120000"/>
              </a:lnSpc>
              <a:spcBef>
                <a:spcPts val="2400"/>
              </a:spcBef>
              <a:spcAft>
                <a:spcPts val="0"/>
              </a:spcAft>
              <a:buSzPts val="3000"/>
              <a:buNone/>
            </a:pPr>
            <a:r>
              <a:t/>
            </a:r>
            <a:endParaRPr/>
          </a:p>
        </p:txBody>
      </p:sp>
      <p:pic>
        <p:nvPicPr>
          <p:cNvPr id="279" name="Google Shape;279;g2e19e0d2d55_0_194"/>
          <p:cNvPicPr preferRelativeResize="0"/>
          <p:nvPr/>
        </p:nvPicPr>
        <p:blipFill rotWithShape="1">
          <a:blip r:embed="rId3">
            <a:alphaModFix/>
          </a:blip>
          <a:srcRect b="0" l="0" r="0" t="0"/>
          <a:stretch/>
        </p:blipFill>
        <p:spPr>
          <a:xfrm>
            <a:off x="9353215" y="3496850"/>
            <a:ext cx="7596399" cy="5553875"/>
          </a:xfrm>
          <a:prstGeom prst="rect">
            <a:avLst/>
          </a:prstGeom>
          <a:noFill/>
          <a:ln>
            <a:noFill/>
          </a:ln>
        </p:spPr>
      </p:pic>
      <p:pic>
        <p:nvPicPr>
          <p:cNvPr id="280" name="Google Shape;280;g2e19e0d2d55_0_194"/>
          <p:cNvPicPr preferRelativeResize="0"/>
          <p:nvPr/>
        </p:nvPicPr>
        <p:blipFill rotWithShape="1">
          <a:blip r:embed="rId4">
            <a:alphaModFix/>
          </a:blip>
          <a:srcRect b="0" l="0" r="0" t="0"/>
          <a:stretch/>
        </p:blipFill>
        <p:spPr>
          <a:xfrm>
            <a:off x="152400" y="152400"/>
            <a:ext cx="8789601" cy="4492900"/>
          </a:xfrm>
          <a:prstGeom prst="rect">
            <a:avLst/>
          </a:prstGeom>
          <a:noFill/>
          <a:ln>
            <a:noFill/>
          </a:ln>
        </p:spPr>
      </p:pic>
      <p:pic>
        <p:nvPicPr>
          <p:cNvPr id="281" name="Google Shape;281;g2e19e0d2d55_0_194"/>
          <p:cNvPicPr preferRelativeResize="0"/>
          <p:nvPr/>
        </p:nvPicPr>
        <p:blipFill rotWithShape="1">
          <a:blip r:embed="rId5">
            <a:alphaModFix/>
          </a:blip>
          <a:srcRect b="0" l="0" r="0" t="0"/>
          <a:stretch/>
        </p:blipFill>
        <p:spPr>
          <a:xfrm>
            <a:off x="0" y="4302450"/>
            <a:ext cx="9710174" cy="50509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2e19e0d2d55_0_203"/>
          <p:cNvSpPr txBox="1"/>
          <p:nvPr>
            <p:ph idx="1" type="body"/>
          </p:nvPr>
        </p:nvSpPr>
        <p:spPr>
          <a:xfrm>
            <a:off x="781050" y="2336038"/>
            <a:ext cx="16725900" cy="62655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2400"/>
              </a:spcBef>
              <a:spcAft>
                <a:spcPts val="0"/>
              </a:spcAft>
              <a:buSzPts val="3000"/>
              <a:buNone/>
            </a:pPr>
            <a:r>
              <a:t/>
            </a:r>
            <a:endParaRPr/>
          </a:p>
          <a:p>
            <a:pPr indent="0" lvl="0" marL="0" rtl="0" algn="l">
              <a:lnSpc>
                <a:spcPct val="120000"/>
              </a:lnSpc>
              <a:spcBef>
                <a:spcPts val="2400"/>
              </a:spcBef>
              <a:spcAft>
                <a:spcPts val="0"/>
              </a:spcAft>
              <a:buSzPts val="3000"/>
              <a:buNone/>
            </a:pPr>
            <a:r>
              <a:t/>
            </a:r>
            <a:endParaRPr/>
          </a:p>
          <a:p>
            <a:pPr indent="0" lvl="0" marL="0" rtl="0" algn="l">
              <a:lnSpc>
                <a:spcPct val="120000"/>
              </a:lnSpc>
              <a:spcBef>
                <a:spcPts val="2400"/>
              </a:spcBef>
              <a:spcAft>
                <a:spcPts val="0"/>
              </a:spcAft>
              <a:buSzPts val="3000"/>
              <a:buNone/>
            </a:pPr>
            <a:r>
              <a:t/>
            </a:r>
            <a:endParaRPr/>
          </a:p>
        </p:txBody>
      </p:sp>
      <p:pic>
        <p:nvPicPr>
          <p:cNvPr id="287" name="Google Shape;287;g2e19e0d2d55_0_203"/>
          <p:cNvPicPr preferRelativeResize="0"/>
          <p:nvPr/>
        </p:nvPicPr>
        <p:blipFill rotWithShape="1">
          <a:blip r:embed="rId3">
            <a:alphaModFix/>
          </a:blip>
          <a:srcRect b="0" l="0" r="0" t="0"/>
          <a:stretch/>
        </p:blipFill>
        <p:spPr>
          <a:xfrm>
            <a:off x="9353215" y="3496850"/>
            <a:ext cx="7596399" cy="5553875"/>
          </a:xfrm>
          <a:prstGeom prst="rect">
            <a:avLst/>
          </a:prstGeom>
          <a:noFill/>
          <a:ln>
            <a:noFill/>
          </a:ln>
        </p:spPr>
      </p:pic>
      <p:pic>
        <p:nvPicPr>
          <p:cNvPr id="288" name="Google Shape;288;g2e19e0d2d55_0_203"/>
          <p:cNvPicPr preferRelativeResize="0"/>
          <p:nvPr/>
        </p:nvPicPr>
        <p:blipFill rotWithShape="1">
          <a:blip r:embed="rId4">
            <a:alphaModFix/>
          </a:blip>
          <a:srcRect b="0" l="0" r="0" t="0"/>
          <a:stretch/>
        </p:blipFill>
        <p:spPr>
          <a:xfrm>
            <a:off x="152400" y="152400"/>
            <a:ext cx="8789601" cy="4492900"/>
          </a:xfrm>
          <a:prstGeom prst="rect">
            <a:avLst/>
          </a:prstGeom>
          <a:noFill/>
          <a:ln>
            <a:noFill/>
          </a:ln>
        </p:spPr>
      </p:pic>
      <p:pic>
        <p:nvPicPr>
          <p:cNvPr id="289" name="Google Shape;289;g2e19e0d2d55_0_203"/>
          <p:cNvPicPr preferRelativeResize="0"/>
          <p:nvPr/>
        </p:nvPicPr>
        <p:blipFill rotWithShape="1">
          <a:blip r:embed="rId5">
            <a:alphaModFix/>
          </a:blip>
          <a:srcRect b="0" l="0" r="0" t="0"/>
          <a:stretch/>
        </p:blipFill>
        <p:spPr>
          <a:xfrm>
            <a:off x="0" y="4302450"/>
            <a:ext cx="9710174" cy="5050976"/>
          </a:xfrm>
          <a:prstGeom prst="rect">
            <a:avLst/>
          </a:prstGeom>
          <a:noFill/>
          <a:ln>
            <a:noFill/>
          </a:ln>
        </p:spPr>
      </p:pic>
      <p:pic>
        <p:nvPicPr>
          <p:cNvPr id="290" name="Google Shape;290;g2e19e0d2d55_0_203"/>
          <p:cNvPicPr preferRelativeResize="0"/>
          <p:nvPr/>
        </p:nvPicPr>
        <p:blipFill rotWithShape="1">
          <a:blip r:embed="rId6">
            <a:alphaModFix/>
          </a:blip>
          <a:srcRect b="0" l="0" r="0" t="0"/>
          <a:stretch/>
        </p:blipFill>
        <p:spPr>
          <a:xfrm>
            <a:off x="6555075" y="5448750"/>
            <a:ext cx="6589424" cy="42643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4"/>
          <p:cNvSpPr txBox="1"/>
          <p:nvPr>
            <p:ph idx="1" type="body"/>
          </p:nvPr>
        </p:nvSpPr>
        <p:spPr>
          <a:xfrm>
            <a:off x="819150" y="2336038"/>
            <a:ext cx="16725900" cy="6265491"/>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565755"/>
              </a:buClr>
              <a:buSzPts val="3000"/>
              <a:buNone/>
            </a:pPr>
            <a:r>
              <a:rPr lang="pt-BR" sz="3200"/>
              <a:t>Mulher, 85 anos</a:t>
            </a:r>
            <a:endParaRPr sz="3200"/>
          </a:p>
          <a:p>
            <a:pPr indent="0" lvl="0" marL="0" rtl="0" algn="l">
              <a:lnSpc>
                <a:spcPct val="120000"/>
              </a:lnSpc>
              <a:spcBef>
                <a:spcPts val="0"/>
              </a:spcBef>
              <a:spcAft>
                <a:spcPts val="0"/>
              </a:spcAft>
              <a:buClr>
                <a:srgbClr val="565755"/>
              </a:buClr>
              <a:buSzPts val="3000"/>
              <a:buNone/>
            </a:pPr>
            <a:r>
              <a:rPr lang="pt-BR" sz="3200"/>
              <a:t>Sem sinais ou sintomas específicos</a:t>
            </a:r>
            <a:endParaRPr sz="3200"/>
          </a:p>
          <a:p>
            <a:pPr indent="0" lvl="0" marL="0" rtl="0" algn="l">
              <a:lnSpc>
                <a:spcPct val="120000"/>
              </a:lnSpc>
              <a:spcBef>
                <a:spcPts val="0"/>
              </a:spcBef>
              <a:spcAft>
                <a:spcPts val="0"/>
              </a:spcAft>
              <a:buClr>
                <a:srgbClr val="565755"/>
              </a:buClr>
              <a:buSzPts val="3000"/>
              <a:buNone/>
            </a:pPr>
            <a:r>
              <a:rPr lang="pt-BR" sz="3200"/>
              <a:t>Histórico oncológico de carcinoma de células renais, subtipo células claras pT3a pN0 em rim direito</a:t>
            </a:r>
            <a:endParaRPr sz="3200"/>
          </a:p>
          <a:p>
            <a:pPr indent="0" lvl="0" marL="0" rtl="0" algn="l">
              <a:lnSpc>
                <a:spcPct val="120000"/>
              </a:lnSpc>
              <a:spcBef>
                <a:spcPts val="0"/>
              </a:spcBef>
              <a:spcAft>
                <a:spcPts val="0"/>
              </a:spcAft>
              <a:buClr>
                <a:srgbClr val="565755"/>
              </a:buClr>
              <a:buSzPts val="3000"/>
              <a:buNone/>
            </a:pPr>
            <a:r>
              <a:rPr lang="pt-BR" sz="3200"/>
              <a:t>Sem outras comorbidades</a:t>
            </a:r>
            <a:endParaRPr sz="3200"/>
          </a:p>
          <a:p>
            <a:pPr indent="0" lvl="0" marL="0" rtl="0" algn="l">
              <a:lnSpc>
                <a:spcPct val="120000"/>
              </a:lnSpc>
              <a:spcBef>
                <a:spcPts val="0"/>
              </a:spcBef>
              <a:spcAft>
                <a:spcPts val="0"/>
              </a:spcAft>
              <a:buClr>
                <a:srgbClr val="565755"/>
              </a:buClr>
              <a:buSzPts val="3000"/>
              <a:buNone/>
            </a:pPr>
            <a:r>
              <a:t/>
            </a:r>
            <a:endParaRPr sz="3200"/>
          </a:p>
          <a:p>
            <a:pPr indent="0" lvl="0" marL="0" rtl="0" algn="l">
              <a:lnSpc>
                <a:spcPct val="120000"/>
              </a:lnSpc>
              <a:spcBef>
                <a:spcPts val="0"/>
              </a:spcBef>
              <a:spcAft>
                <a:spcPts val="0"/>
              </a:spcAft>
              <a:buClr>
                <a:srgbClr val="565755"/>
              </a:buClr>
              <a:buSzPts val="3000"/>
              <a:buNone/>
            </a:pPr>
            <a:r>
              <a:t/>
            </a:r>
            <a:endParaRPr sz="3200"/>
          </a:p>
        </p:txBody>
      </p:sp>
      <p:sp>
        <p:nvSpPr>
          <p:cNvPr id="98" name="Google Shape;98;p4"/>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História Clínica</a:t>
            </a:r>
            <a:endParaRPr/>
          </a:p>
        </p:txBody>
      </p:sp>
      <p:pic>
        <p:nvPicPr>
          <p:cNvPr id="99" name="Google Shape;99;p4"/>
          <p:cNvPicPr preferRelativeResize="0"/>
          <p:nvPr/>
        </p:nvPicPr>
        <p:blipFill rotWithShape="1">
          <a:blip r:embed="rId3">
            <a:alphaModFix/>
          </a:blip>
          <a:srcRect b="0" l="0" r="0" t="0"/>
          <a:stretch/>
        </p:blipFill>
        <p:spPr>
          <a:xfrm>
            <a:off x="1" y="1661040"/>
            <a:ext cx="2757715" cy="48016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2e19e0d2d55_0_212"/>
          <p:cNvSpPr txBox="1"/>
          <p:nvPr>
            <p:ph idx="1" type="body"/>
          </p:nvPr>
        </p:nvSpPr>
        <p:spPr>
          <a:xfrm>
            <a:off x="781050" y="2336038"/>
            <a:ext cx="16725900" cy="62655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2400"/>
              </a:spcBef>
              <a:spcAft>
                <a:spcPts val="0"/>
              </a:spcAft>
              <a:buSzPts val="3000"/>
              <a:buNone/>
            </a:pPr>
            <a:r>
              <a:t/>
            </a:r>
            <a:endParaRPr/>
          </a:p>
          <a:p>
            <a:pPr indent="0" lvl="0" marL="0" rtl="0" algn="l">
              <a:lnSpc>
                <a:spcPct val="120000"/>
              </a:lnSpc>
              <a:spcBef>
                <a:spcPts val="2400"/>
              </a:spcBef>
              <a:spcAft>
                <a:spcPts val="0"/>
              </a:spcAft>
              <a:buSzPts val="3000"/>
              <a:buNone/>
            </a:pPr>
            <a:r>
              <a:t/>
            </a:r>
            <a:endParaRPr/>
          </a:p>
          <a:p>
            <a:pPr indent="0" lvl="0" marL="0" rtl="0" algn="l">
              <a:lnSpc>
                <a:spcPct val="120000"/>
              </a:lnSpc>
              <a:spcBef>
                <a:spcPts val="2400"/>
              </a:spcBef>
              <a:spcAft>
                <a:spcPts val="0"/>
              </a:spcAft>
              <a:buSzPts val="3000"/>
              <a:buNone/>
            </a:pPr>
            <a:r>
              <a:t/>
            </a:r>
            <a:endParaRPr/>
          </a:p>
        </p:txBody>
      </p:sp>
      <p:pic>
        <p:nvPicPr>
          <p:cNvPr id="296" name="Google Shape;296;g2e19e0d2d55_0_212"/>
          <p:cNvPicPr preferRelativeResize="0"/>
          <p:nvPr/>
        </p:nvPicPr>
        <p:blipFill rotWithShape="1">
          <a:blip r:embed="rId3">
            <a:alphaModFix/>
          </a:blip>
          <a:srcRect b="0" l="0" r="0" t="0"/>
          <a:stretch/>
        </p:blipFill>
        <p:spPr>
          <a:xfrm>
            <a:off x="9353215" y="3496850"/>
            <a:ext cx="7596399" cy="5553875"/>
          </a:xfrm>
          <a:prstGeom prst="rect">
            <a:avLst/>
          </a:prstGeom>
          <a:noFill/>
          <a:ln>
            <a:noFill/>
          </a:ln>
        </p:spPr>
      </p:pic>
      <p:pic>
        <p:nvPicPr>
          <p:cNvPr id="297" name="Google Shape;297;g2e19e0d2d55_0_212"/>
          <p:cNvPicPr preferRelativeResize="0"/>
          <p:nvPr/>
        </p:nvPicPr>
        <p:blipFill rotWithShape="1">
          <a:blip r:embed="rId4">
            <a:alphaModFix/>
          </a:blip>
          <a:srcRect b="0" l="0" r="0" t="0"/>
          <a:stretch/>
        </p:blipFill>
        <p:spPr>
          <a:xfrm>
            <a:off x="152400" y="152400"/>
            <a:ext cx="8789601" cy="4492900"/>
          </a:xfrm>
          <a:prstGeom prst="rect">
            <a:avLst/>
          </a:prstGeom>
          <a:noFill/>
          <a:ln>
            <a:noFill/>
          </a:ln>
        </p:spPr>
      </p:pic>
      <p:pic>
        <p:nvPicPr>
          <p:cNvPr id="298" name="Google Shape;298;g2e19e0d2d55_0_212"/>
          <p:cNvPicPr preferRelativeResize="0"/>
          <p:nvPr/>
        </p:nvPicPr>
        <p:blipFill rotWithShape="1">
          <a:blip r:embed="rId5">
            <a:alphaModFix/>
          </a:blip>
          <a:srcRect b="0" l="0" r="0" t="0"/>
          <a:stretch/>
        </p:blipFill>
        <p:spPr>
          <a:xfrm>
            <a:off x="0" y="4302450"/>
            <a:ext cx="9710174" cy="5050976"/>
          </a:xfrm>
          <a:prstGeom prst="rect">
            <a:avLst/>
          </a:prstGeom>
          <a:noFill/>
          <a:ln>
            <a:noFill/>
          </a:ln>
        </p:spPr>
      </p:pic>
      <p:pic>
        <p:nvPicPr>
          <p:cNvPr id="299" name="Google Shape;299;g2e19e0d2d55_0_212"/>
          <p:cNvPicPr preferRelativeResize="0"/>
          <p:nvPr/>
        </p:nvPicPr>
        <p:blipFill rotWithShape="1">
          <a:blip r:embed="rId6">
            <a:alphaModFix/>
          </a:blip>
          <a:srcRect b="0" l="0" r="0" t="0"/>
          <a:stretch/>
        </p:blipFill>
        <p:spPr>
          <a:xfrm>
            <a:off x="6555075" y="5448750"/>
            <a:ext cx="6589424" cy="4264376"/>
          </a:xfrm>
          <a:prstGeom prst="rect">
            <a:avLst/>
          </a:prstGeom>
          <a:noFill/>
          <a:ln>
            <a:noFill/>
          </a:ln>
        </p:spPr>
      </p:pic>
      <p:pic>
        <p:nvPicPr>
          <p:cNvPr id="300" name="Google Shape;300;g2e19e0d2d55_0_212"/>
          <p:cNvPicPr preferRelativeResize="0"/>
          <p:nvPr/>
        </p:nvPicPr>
        <p:blipFill rotWithShape="1">
          <a:blip r:embed="rId7">
            <a:alphaModFix/>
          </a:blip>
          <a:srcRect b="17012" l="0" r="0" t="0"/>
          <a:stretch/>
        </p:blipFill>
        <p:spPr>
          <a:xfrm>
            <a:off x="6032750" y="152400"/>
            <a:ext cx="5618899" cy="3497299"/>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dfb4e44a67_0_63"/>
          <p:cNvSpPr txBox="1"/>
          <p:nvPr>
            <p:ph idx="1" type="body"/>
          </p:nvPr>
        </p:nvSpPr>
        <p:spPr>
          <a:xfrm>
            <a:off x="819150" y="2336051"/>
            <a:ext cx="16725900" cy="6745800"/>
          </a:xfrm>
          <a:prstGeom prst="rect">
            <a:avLst/>
          </a:prstGeom>
          <a:noFill/>
          <a:ln>
            <a:noFill/>
          </a:ln>
        </p:spPr>
        <p:txBody>
          <a:bodyPr anchorCtr="0" anchor="t" bIns="45700" lIns="91425" spcFirstLastPara="1" rIns="91425" wrap="square" tIns="45700">
            <a:noAutofit/>
          </a:bodyPr>
          <a:lstStyle/>
          <a:p>
            <a:pPr indent="-488950" lvl="0" marL="914400" rtl="0" algn="l">
              <a:lnSpc>
                <a:spcPct val="120000"/>
              </a:lnSpc>
              <a:spcBef>
                <a:spcPts val="0"/>
              </a:spcBef>
              <a:spcAft>
                <a:spcPts val="0"/>
              </a:spcAft>
              <a:buSzPts val="4100"/>
              <a:buChar char="●"/>
            </a:pPr>
            <a:r>
              <a:rPr lang="pt-BR" sz="4100"/>
              <a:t>Entidade benigna</a:t>
            </a:r>
            <a:endParaRPr sz="4100"/>
          </a:p>
          <a:p>
            <a:pPr indent="-488950" lvl="0" marL="914400" rtl="0" algn="l">
              <a:lnSpc>
                <a:spcPct val="120000"/>
              </a:lnSpc>
              <a:spcBef>
                <a:spcPts val="0"/>
              </a:spcBef>
              <a:spcAft>
                <a:spcPts val="0"/>
              </a:spcAft>
              <a:buSzPts val="4100"/>
              <a:buChar char="●"/>
            </a:pPr>
            <a:r>
              <a:rPr lang="pt-BR" sz="4100"/>
              <a:t>Clínica: assintomático, ou sintomas inespecíficos </a:t>
            </a:r>
            <a:endParaRPr sz="4100"/>
          </a:p>
          <a:p>
            <a:pPr indent="0" lvl="0" marL="0" rtl="0" algn="l">
              <a:lnSpc>
                <a:spcPct val="120000"/>
              </a:lnSpc>
              <a:spcBef>
                <a:spcPts val="0"/>
              </a:spcBef>
              <a:spcAft>
                <a:spcPts val="0"/>
              </a:spcAft>
              <a:buSzPts val="3000"/>
              <a:buNone/>
            </a:pPr>
            <a:r>
              <a:rPr lang="pt-BR" sz="4100"/>
              <a:t>(dor abdominal ou desconforto) a depender do tamanho</a:t>
            </a:r>
            <a:endParaRPr sz="4100"/>
          </a:p>
          <a:p>
            <a:pPr indent="-488950" lvl="0" marL="914400" rtl="0" algn="l">
              <a:lnSpc>
                <a:spcPct val="120000"/>
              </a:lnSpc>
              <a:spcBef>
                <a:spcPts val="0"/>
              </a:spcBef>
              <a:spcAft>
                <a:spcPts val="0"/>
              </a:spcAft>
              <a:buSzPts val="4100"/>
              <a:buChar char="●"/>
            </a:pPr>
            <a:r>
              <a:rPr lang="pt-BR" sz="4100"/>
              <a:t>Descrito pela primeira vez em 1993</a:t>
            </a:r>
            <a:endParaRPr sz="4100"/>
          </a:p>
          <a:p>
            <a:pPr indent="-488950" lvl="0" marL="914400" rtl="0" algn="l">
              <a:lnSpc>
                <a:spcPct val="120000"/>
              </a:lnSpc>
              <a:spcBef>
                <a:spcPts val="0"/>
              </a:spcBef>
              <a:spcAft>
                <a:spcPts val="0"/>
              </a:spcAft>
              <a:buSzPts val="4100"/>
              <a:buChar char="●"/>
            </a:pPr>
            <a:r>
              <a:rPr lang="pt-BR" sz="4100"/>
              <a:t>Rara (cerca de 37 casos na literatura)</a:t>
            </a:r>
            <a:endParaRPr sz="4100">
              <a:solidFill>
                <a:srgbClr val="4E5447"/>
              </a:solidFill>
            </a:endParaRPr>
          </a:p>
          <a:p>
            <a:pPr indent="-488950" lvl="1" marL="1371600" rtl="0" algn="l">
              <a:lnSpc>
                <a:spcPct val="120000"/>
              </a:lnSpc>
              <a:spcBef>
                <a:spcPts val="0"/>
              </a:spcBef>
              <a:spcAft>
                <a:spcPts val="0"/>
              </a:spcAft>
              <a:buClr>
                <a:srgbClr val="4E5447"/>
              </a:buClr>
              <a:buSzPts val="4100"/>
              <a:buChar char="○"/>
            </a:pPr>
            <a:r>
              <a:rPr lang="pt-BR" sz="4100">
                <a:solidFill>
                  <a:srgbClr val="4E5447"/>
                </a:solidFill>
              </a:rPr>
              <a:t>Ampla faixa etária (21 a 77 anos)</a:t>
            </a:r>
            <a:endParaRPr sz="4100">
              <a:solidFill>
                <a:srgbClr val="4E5447"/>
              </a:solidFill>
            </a:endParaRPr>
          </a:p>
          <a:p>
            <a:pPr indent="-488950" lvl="1" marL="1371600" rtl="0" algn="l">
              <a:lnSpc>
                <a:spcPct val="120000"/>
              </a:lnSpc>
              <a:spcBef>
                <a:spcPts val="0"/>
              </a:spcBef>
              <a:spcAft>
                <a:spcPts val="0"/>
              </a:spcAft>
              <a:buClr>
                <a:srgbClr val="4E5447"/>
              </a:buClr>
              <a:buSzPts val="4100"/>
              <a:buChar char="○"/>
            </a:pPr>
            <a:r>
              <a:rPr lang="pt-BR" sz="4100">
                <a:solidFill>
                  <a:srgbClr val="4E5447"/>
                </a:solidFill>
              </a:rPr>
              <a:t>Tamanho de 0,7 a 20 cm</a:t>
            </a:r>
            <a:endParaRPr sz="4100">
              <a:solidFill>
                <a:srgbClr val="4E5447"/>
              </a:solidFill>
            </a:endParaRPr>
          </a:p>
          <a:p>
            <a:pPr indent="-488950" lvl="0" marL="914400" rtl="0" algn="l">
              <a:lnSpc>
                <a:spcPct val="120000"/>
              </a:lnSpc>
              <a:spcBef>
                <a:spcPts val="0"/>
              </a:spcBef>
              <a:spcAft>
                <a:spcPts val="0"/>
              </a:spcAft>
              <a:buSzPts val="4100"/>
              <a:buChar char="●"/>
            </a:pPr>
            <a:r>
              <a:rPr lang="pt-BR" sz="4100"/>
              <a:t>17 (45%) apresentam progressão para neoplasia invasiva</a:t>
            </a:r>
            <a:endParaRPr sz="4100"/>
          </a:p>
          <a:p>
            <a:pPr indent="-488950" lvl="1" marL="1371600" rtl="0" algn="l">
              <a:lnSpc>
                <a:spcPct val="120000"/>
              </a:lnSpc>
              <a:spcBef>
                <a:spcPts val="0"/>
              </a:spcBef>
              <a:spcAft>
                <a:spcPts val="0"/>
              </a:spcAft>
              <a:buClr>
                <a:srgbClr val="4E5447"/>
              </a:buClr>
              <a:buSzPts val="4100"/>
              <a:buChar char="○"/>
            </a:pPr>
            <a:r>
              <a:rPr lang="pt-BR" sz="4100">
                <a:solidFill>
                  <a:srgbClr val="4E5447"/>
                </a:solidFill>
              </a:rPr>
              <a:t>Outros 9 como tendo displasia</a:t>
            </a:r>
            <a:endParaRPr sz="3200"/>
          </a:p>
        </p:txBody>
      </p:sp>
      <p:sp>
        <p:nvSpPr>
          <p:cNvPr id="306" name="Google Shape;306;g2dfb4e44a67_0_63"/>
          <p:cNvSpPr txBox="1"/>
          <p:nvPr>
            <p:ph type="ctrTitle"/>
          </p:nvPr>
        </p:nvSpPr>
        <p:spPr>
          <a:xfrm>
            <a:off x="575174" y="524175"/>
            <a:ext cx="126216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Discussão - Adenofibroma biliar</a:t>
            </a:r>
            <a:endParaRPr/>
          </a:p>
        </p:txBody>
      </p:sp>
      <p:pic>
        <p:nvPicPr>
          <p:cNvPr id="307" name="Google Shape;307;g2dfb4e44a67_0_63"/>
          <p:cNvPicPr preferRelativeResize="0"/>
          <p:nvPr/>
        </p:nvPicPr>
        <p:blipFill rotWithShape="1">
          <a:blip r:embed="rId3">
            <a:alphaModFix/>
          </a:blip>
          <a:srcRect b="0" l="0" r="0" t="0"/>
          <a:stretch/>
        </p:blipFill>
        <p:spPr>
          <a:xfrm>
            <a:off x="1" y="1661040"/>
            <a:ext cx="2757715" cy="48016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2dfb4e44a67_0_69"/>
          <p:cNvSpPr txBox="1"/>
          <p:nvPr>
            <p:ph idx="1" type="body"/>
          </p:nvPr>
        </p:nvSpPr>
        <p:spPr>
          <a:xfrm>
            <a:off x="819150" y="2488450"/>
            <a:ext cx="17468700" cy="6745800"/>
          </a:xfrm>
          <a:prstGeom prst="rect">
            <a:avLst/>
          </a:prstGeom>
          <a:noFill/>
          <a:ln>
            <a:noFill/>
          </a:ln>
        </p:spPr>
        <p:txBody>
          <a:bodyPr anchorCtr="0" anchor="t" bIns="45700" lIns="91425" spcFirstLastPara="1" rIns="91425" wrap="square" tIns="45700">
            <a:noAutofit/>
          </a:bodyPr>
          <a:lstStyle/>
          <a:p>
            <a:pPr indent="-488950" lvl="0" marL="914400" rtl="0" algn="l">
              <a:lnSpc>
                <a:spcPct val="120000"/>
              </a:lnSpc>
              <a:spcBef>
                <a:spcPts val="0"/>
              </a:spcBef>
              <a:spcAft>
                <a:spcPts val="0"/>
              </a:spcAft>
              <a:buSzPts val="4100"/>
              <a:buChar char="●"/>
            </a:pPr>
            <a:r>
              <a:rPr lang="pt-BR" sz="4100"/>
              <a:t>Origem desconhecida</a:t>
            </a:r>
            <a:endParaRPr sz="4100"/>
          </a:p>
          <a:p>
            <a:pPr indent="-488950" lvl="0" marL="914400" rtl="0" algn="l">
              <a:lnSpc>
                <a:spcPct val="120000"/>
              </a:lnSpc>
              <a:spcBef>
                <a:spcPts val="0"/>
              </a:spcBef>
              <a:spcAft>
                <a:spcPts val="0"/>
              </a:spcAft>
              <a:buSzPts val="4100"/>
              <a:buChar char="●"/>
            </a:pPr>
            <a:r>
              <a:rPr lang="pt-BR" sz="4100"/>
              <a:t>Expressão epitelial de antígenos de D10 sem 1F6 (Varnholt et al., 2003)</a:t>
            </a:r>
            <a:endParaRPr sz="4100"/>
          </a:p>
          <a:p>
            <a:pPr indent="-488950" lvl="1" marL="1371600" rtl="0" algn="l">
              <a:lnSpc>
                <a:spcPct val="120000"/>
              </a:lnSpc>
              <a:spcBef>
                <a:spcPts val="0"/>
              </a:spcBef>
              <a:spcAft>
                <a:spcPts val="0"/>
              </a:spcAft>
              <a:buClr>
                <a:srgbClr val="4E5447"/>
              </a:buClr>
              <a:buSzPts val="4100"/>
              <a:buChar char="○"/>
            </a:pPr>
            <a:r>
              <a:rPr lang="pt-BR" sz="4100">
                <a:solidFill>
                  <a:srgbClr val="4E5447"/>
                </a:solidFill>
              </a:rPr>
              <a:t>Origem semelhante ao hamartoma de vias biliares</a:t>
            </a:r>
            <a:endParaRPr sz="4100">
              <a:solidFill>
                <a:srgbClr val="4E5447"/>
              </a:solidFill>
            </a:endParaRPr>
          </a:p>
          <a:p>
            <a:pPr indent="-488950" lvl="1" marL="1371600" rtl="0" algn="l">
              <a:lnSpc>
                <a:spcPct val="120000"/>
              </a:lnSpc>
              <a:spcBef>
                <a:spcPts val="0"/>
              </a:spcBef>
              <a:spcAft>
                <a:spcPts val="0"/>
              </a:spcAft>
              <a:buClr>
                <a:srgbClr val="4E5447"/>
              </a:buClr>
              <a:buSzPts val="4100"/>
              <a:buChar char="○"/>
            </a:pPr>
            <a:r>
              <a:rPr lang="pt-BR" sz="4100">
                <a:solidFill>
                  <a:srgbClr val="4E5447"/>
                </a:solidFill>
              </a:rPr>
              <a:t>Ainda não há evidência de transformação do microhamartoma biliar em AFB.</a:t>
            </a:r>
            <a:endParaRPr sz="4100">
              <a:solidFill>
                <a:srgbClr val="4E5447"/>
              </a:solidFill>
            </a:endParaRPr>
          </a:p>
        </p:txBody>
      </p:sp>
      <p:sp>
        <p:nvSpPr>
          <p:cNvPr id="313" name="Google Shape;313;g2dfb4e44a67_0_69"/>
          <p:cNvSpPr txBox="1"/>
          <p:nvPr>
            <p:ph type="ctrTitle"/>
          </p:nvPr>
        </p:nvSpPr>
        <p:spPr>
          <a:xfrm>
            <a:off x="575174" y="524175"/>
            <a:ext cx="126216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Discussão - Adenofibroma biliar</a:t>
            </a:r>
            <a:endParaRPr/>
          </a:p>
        </p:txBody>
      </p:sp>
      <p:pic>
        <p:nvPicPr>
          <p:cNvPr id="314" name="Google Shape;314;g2dfb4e44a67_0_69"/>
          <p:cNvPicPr preferRelativeResize="0"/>
          <p:nvPr/>
        </p:nvPicPr>
        <p:blipFill rotWithShape="1">
          <a:blip r:embed="rId3">
            <a:alphaModFix/>
          </a:blip>
          <a:srcRect b="0" l="0" r="0" t="0"/>
          <a:stretch/>
        </p:blipFill>
        <p:spPr>
          <a:xfrm>
            <a:off x="1" y="1661040"/>
            <a:ext cx="2757715" cy="480167"/>
          </a:xfrm>
          <a:prstGeom prst="rect">
            <a:avLst/>
          </a:prstGeom>
          <a:noFill/>
          <a:ln>
            <a:noFill/>
          </a:ln>
        </p:spPr>
      </p:pic>
      <p:sp>
        <p:nvSpPr>
          <p:cNvPr id="315" name="Google Shape;315;g2dfb4e44a67_0_69"/>
          <p:cNvSpPr txBox="1"/>
          <p:nvPr/>
        </p:nvSpPr>
        <p:spPr>
          <a:xfrm>
            <a:off x="411500" y="8552925"/>
            <a:ext cx="15988800" cy="1108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200"/>
              <a:buFont typeface="Arial"/>
              <a:buNone/>
            </a:pPr>
            <a:r>
              <a:rPr b="0" i="0" lang="pt-BR" sz="2200" u="none" cap="none" strike="noStrike">
                <a:solidFill>
                  <a:srgbClr val="000000"/>
                </a:solidFill>
                <a:latin typeface="Calibri"/>
                <a:ea typeface="Calibri"/>
                <a:cs typeface="Calibri"/>
                <a:sym typeface="Calibri"/>
              </a:rPr>
              <a:t>Varnholt H, Vauthey JN, Dal Cin P, Marsh Rde W, Bhathal PS, Hughes NR, Lauwers GY. Biliary adenofibroma: a rare neoplasm of bile duct origin with an indolent behavior. Am J Surg Pathol. 2003 May;27(5):693-8. doi: 10.1097/00000478-200305000-00014. PMID: 12717255.</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2e1ed7c7357_1_0"/>
          <p:cNvSpPr txBox="1"/>
          <p:nvPr>
            <p:ph idx="1" type="body"/>
          </p:nvPr>
        </p:nvSpPr>
        <p:spPr>
          <a:xfrm>
            <a:off x="575175" y="6164851"/>
            <a:ext cx="16725900" cy="1709700"/>
          </a:xfrm>
          <a:prstGeom prst="rect">
            <a:avLst/>
          </a:prstGeom>
          <a:noFill/>
          <a:ln>
            <a:noFill/>
          </a:ln>
        </p:spPr>
        <p:txBody>
          <a:bodyPr anchorCtr="0" anchor="t" bIns="45700" lIns="91425" spcFirstLastPara="1" rIns="91425" wrap="square" tIns="45700">
            <a:noAutofit/>
          </a:bodyPr>
          <a:lstStyle/>
          <a:p>
            <a:pPr indent="-488950" lvl="0" marL="914400" rtl="0" algn="l">
              <a:lnSpc>
                <a:spcPct val="120000"/>
              </a:lnSpc>
              <a:spcBef>
                <a:spcPts val="0"/>
              </a:spcBef>
              <a:spcAft>
                <a:spcPts val="0"/>
              </a:spcAft>
              <a:buSzPts val="4100"/>
              <a:buChar char="●"/>
            </a:pPr>
            <a:r>
              <a:rPr lang="pt-BR" sz="4100"/>
              <a:t>17 (45%) apresentam progressão para neoplasia invasiva</a:t>
            </a:r>
            <a:endParaRPr sz="4100"/>
          </a:p>
          <a:p>
            <a:pPr indent="-488950" lvl="1" marL="1371600" rtl="0" algn="l">
              <a:lnSpc>
                <a:spcPct val="120000"/>
              </a:lnSpc>
              <a:spcBef>
                <a:spcPts val="0"/>
              </a:spcBef>
              <a:spcAft>
                <a:spcPts val="0"/>
              </a:spcAft>
              <a:buClr>
                <a:srgbClr val="4E5447"/>
              </a:buClr>
              <a:buSzPts val="4100"/>
              <a:buChar char="○"/>
            </a:pPr>
            <a:r>
              <a:rPr lang="pt-BR" sz="4100">
                <a:solidFill>
                  <a:srgbClr val="4E5447"/>
                </a:solidFill>
              </a:rPr>
              <a:t>Outros 9 como tendo displasia</a:t>
            </a:r>
            <a:endParaRPr sz="4100">
              <a:solidFill>
                <a:srgbClr val="4E5447"/>
              </a:solidFill>
            </a:endParaRPr>
          </a:p>
          <a:p>
            <a:pPr indent="0" lvl="0" marL="0" rtl="0" algn="r">
              <a:lnSpc>
                <a:spcPct val="120000"/>
              </a:lnSpc>
              <a:spcBef>
                <a:spcPts val="0"/>
              </a:spcBef>
              <a:spcAft>
                <a:spcPts val="0"/>
              </a:spcAft>
              <a:buSzPts val="3000"/>
              <a:buNone/>
            </a:pPr>
            <a:r>
              <a:t/>
            </a:r>
            <a:endParaRPr sz="2400">
              <a:solidFill>
                <a:srgbClr val="4E5447"/>
              </a:solidFill>
            </a:endParaRPr>
          </a:p>
          <a:p>
            <a:pPr indent="0" lvl="0" marL="0" rtl="0" algn="r">
              <a:lnSpc>
                <a:spcPct val="120000"/>
              </a:lnSpc>
              <a:spcBef>
                <a:spcPts val="0"/>
              </a:spcBef>
              <a:spcAft>
                <a:spcPts val="0"/>
              </a:spcAft>
              <a:buSzPts val="3000"/>
              <a:buNone/>
            </a:pPr>
            <a:r>
              <a:rPr lang="pt-BR" sz="2400">
                <a:solidFill>
                  <a:srgbClr val="4E5447"/>
                </a:solidFill>
              </a:rPr>
              <a:t>Parkhi M, Joshi R, Kumar M, Sharma A, Mitra S, Kaman L. Biliary adenofibroma: a precursor lesion of intrahepatic</a:t>
            </a:r>
            <a:endParaRPr sz="2400">
              <a:solidFill>
                <a:srgbClr val="4E5447"/>
              </a:solidFill>
            </a:endParaRPr>
          </a:p>
          <a:p>
            <a:pPr indent="0" lvl="0" marL="0" rtl="0" algn="r">
              <a:lnSpc>
                <a:spcPct val="120000"/>
              </a:lnSpc>
              <a:spcBef>
                <a:spcPts val="0"/>
              </a:spcBef>
              <a:spcAft>
                <a:spcPts val="0"/>
              </a:spcAft>
              <a:buSzPts val="3000"/>
              <a:buNone/>
            </a:pPr>
            <a:r>
              <a:rPr lang="pt-BR" sz="2400">
                <a:solidFill>
                  <a:srgbClr val="4E5447"/>
                </a:solidFill>
              </a:rPr>
              <a:t>cholangiocarcinoma. Autops Case Rep [Internet]. 2023;13:e2023453. https://doi.org/10.4322/acr.2023.453.</a:t>
            </a:r>
            <a:endParaRPr sz="2400">
              <a:solidFill>
                <a:srgbClr val="4E5447"/>
              </a:solidFill>
            </a:endParaRPr>
          </a:p>
        </p:txBody>
      </p:sp>
      <p:sp>
        <p:nvSpPr>
          <p:cNvPr id="321" name="Google Shape;321;g2e1ed7c7357_1_0"/>
          <p:cNvSpPr txBox="1"/>
          <p:nvPr>
            <p:ph type="ctrTitle"/>
          </p:nvPr>
        </p:nvSpPr>
        <p:spPr>
          <a:xfrm>
            <a:off x="575174" y="524175"/>
            <a:ext cx="126216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Adenofibroma biliar</a:t>
            </a:r>
            <a:endParaRPr/>
          </a:p>
        </p:txBody>
      </p:sp>
      <p:pic>
        <p:nvPicPr>
          <p:cNvPr id="322" name="Google Shape;322;g2e1ed7c7357_1_0"/>
          <p:cNvPicPr preferRelativeResize="0"/>
          <p:nvPr/>
        </p:nvPicPr>
        <p:blipFill rotWithShape="1">
          <a:blip r:embed="rId3">
            <a:alphaModFix/>
          </a:blip>
          <a:srcRect b="0" l="0" r="0" t="0"/>
          <a:stretch/>
        </p:blipFill>
        <p:spPr>
          <a:xfrm>
            <a:off x="1" y="1661040"/>
            <a:ext cx="2757715" cy="480167"/>
          </a:xfrm>
          <a:prstGeom prst="rect">
            <a:avLst/>
          </a:prstGeom>
          <a:noFill/>
          <a:ln>
            <a:noFill/>
          </a:ln>
        </p:spPr>
      </p:pic>
      <p:pic>
        <p:nvPicPr>
          <p:cNvPr id="323" name="Google Shape;323;g2e1ed7c7357_1_0"/>
          <p:cNvPicPr preferRelativeResize="0"/>
          <p:nvPr/>
        </p:nvPicPr>
        <p:blipFill rotWithShape="1">
          <a:blip r:embed="rId4">
            <a:alphaModFix/>
          </a:blip>
          <a:srcRect b="0" l="0" r="0" t="0"/>
          <a:stretch/>
        </p:blipFill>
        <p:spPr>
          <a:xfrm>
            <a:off x="1674700" y="2292994"/>
            <a:ext cx="9751299" cy="33192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g2dfb4e44a67_0_8"/>
          <p:cNvPicPr preferRelativeResize="0"/>
          <p:nvPr/>
        </p:nvPicPr>
        <p:blipFill rotWithShape="1">
          <a:blip r:embed="rId3">
            <a:alphaModFix/>
          </a:blip>
          <a:srcRect b="11729" l="0" r="0" t="0"/>
          <a:stretch/>
        </p:blipFill>
        <p:spPr>
          <a:xfrm>
            <a:off x="575175" y="2100275"/>
            <a:ext cx="11122625" cy="7363775"/>
          </a:xfrm>
          <a:prstGeom prst="rect">
            <a:avLst/>
          </a:prstGeom>
          <a:noFill/>
          <a:ln cap="flat" cmpd="sng" w="19050">
            <a:solidFill>
              <a:schemeClr val="dk2"/>
            </a:solidFill>
            <a:prstDash val="solid"/>
            <a:round/>
            <a:headEnd len="sm" w="sm" type="none"/>
            <a:tailEnd len="sm" w="sm" type="none"/>
          </a:ln>
        </p:spPr>
      </p:pic>
      <p:sp>
        <p:nvSpPr>
          <p:cNvPr id="329" name="Google Shape;329;g2dfb4e44a67_0_8"/>
          <p:cNvSpPr txBox="1"/>
          <p:nvPr/>
        </p:nvSpPr>
        <p:spPr>
          <a:xfrm>
            <a:off x="11844750" y="7370625"/>
            <a:ext cx="6172200" cy="22110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2800"/>
              <a:buFont typeface="Arial"/>
              <a:buNone/>
            </a:pPr>
            <a:r>
              <a:rPr b="0" i="1" lang="pt-BR" sz="2800" u="none" cap="none" strike="noStrike">
                <a:solidFill>
                  <a:srgbClr val="565755"/>
                </a:solidFill>
                <a:latin typeface="Calibri"/>
                <a:ea typeface="Calibri"/>
                <a:cs typeface="Calibri"/>
                <a:sym typeface="Calibri"/>
              </a:rPr>
              <a:t>Figura. Ainda no adenofibroma biliar, foco de displasia epitelial (setas) ao lado de glândulas sem qualquer atipia.</a:t>
            </a:r>
            <a:endParaRPr b="0" i="1" sz="2800" u="none" cap="none" strike="noStrike">
              <a:solidFill>
                <a:srgbClr val="565755"/>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2800"/>
              <a:buFont typeface="Arial"/>
              <a:buNone/>
            </a:pPr>
            <a:r>
              <a:rPr b="0" i="1" lang="pt-BR" sz="2800" u="none" cap="none" strike="noStrike">
                <a:solidFill>
                  <a:srgbClr val="565755"/>
                </a:solidFill>
                <a:latin typeface="Calibri"/>
                <a:ea typeface="Calibri"/>
                <a:cs typeface="Calibri"/>
                <a:sym typeface="Calibri"/>
              </a:rPr>
              <a:t>Créditos: Acervo próprio.</a:t>
            </a:r>
            <a:endParaRPr b="0" i="1" sz="2800" u="none" cap="none" strike="noStrike">
              <a:solidFill>
                <a:srgbClr val="565755"/>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g2e0792300fd_0_9"/>
          <p:cNvSpPr txBox="1"/>
          <p:nvPr/>
        </p:nvSpPr>
        <p:spPr>
          <a:xfrm>
            <a:off x="11844750" y="7370625"/>
            <a:ext cx="6172200" cy="22110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2800"/>
              <a:buFont typeface="Arial"/>
              <a:buNone/>
            </a:pPr>
            <a:r>
              <a:rPr b="0" i="1" lang="pt-BR" sz="2800" u="none" cap="none" strike="noStrike">
                <a:solidFill>
                  <a:srgbClr val="565755"/>
                </a:solidFill>
                <a:latin typeface="Calibri"/>
                <a:ea typeface="Calibri"/>
                <a:cs typeface="Calibri"/>
                <a:sym typeface="Calibri"/>
              </a:rPr>
              <a:t>Figura. Ainda no adenofibroma biliar, foco de displasia epitelial (setas) ao lado de glândulas sem qualquer atipia.</a:t>
            </a:r>
            <a:endParaRPr b="0" i="1" sz="2800" u="none" cap="none" strike="noStrike">
              <a:solidFill>
                <a:srgbClr val="565755"/>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2800"/>
              <a:buFont typeface="Arial"/>
              <a:buNone/>
            </a:pPr>
            <a:r>
              <a:rPr b="0" i="1" lang="pt-BR" sz="2800" u="none" cap="none" strike="noStrike">
                <a:solidFill>
                  <a:srgbClr val="565755"/>
                </a:solidFill>
                <a:latin typeface="Calibri"/>
                <a:ea typeface="Calibri"/>
                <a:cs typeface="Calibri"/>
                <a:sym typeface="Calibri"/>
              </a:rPr>
              <a:t>Créditos: Acervo próprio.</a:t>
            </a:r>
            <a:endParaRPr b="0" i="1" sz="2800" u="none" cap="none" strike="noStrike">
              <a:solidFill>
                <a:srgbClr val="565755"/>
              </a:solidFill>
              <a:latin typeface="Calibri"/>
              <a:ea typeface="Calibri"/>
              <a:cs typeface="Calibri"/>
              <a:sym typeface="Calibri"/>
            </a:endParaRPr>
          </a:p>
        </p:txBody>
      </p:sp>
      <p:sp>
        <p:nvSpPr>
          <p:cNvPr id="335" name="Google Shape;335;g2e0792300fd_0_9"/>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Microscopia</a:t>
            </a:r>
            <a:endParaRPr/>
          </a:p>
        </p:txBody>
      </p:sp>
      <p:pic>
        <p:nvPicPr>
          <p:cNvPr id="336" name="Google Shape;336;g2e0792300fd_0_9"/>
          <p:cNvPicPr preferRelativeResize="0"/>
          <p:nvPr/>
        </p:nvPicPr>
        <p:blipFill rotWithShape="1">
          <a:blip r:embed="rId3">
            <a:alphaModFix/>
          </a:blip>
          <a:srcRect b="0" l="0" r="0" t="0"/>
          <a:stretch/>
        </p:blipFill>
        <p:spPr>
          <a:xfrm>
            <a:off x="1" y="1661040"/>
            <a:ext cx="2757715" cy="480167"/>
          </a:xfrm>
          <a:prstGeom prst="rect">
            <a:avLst/>
          </a:prstGeom>
          <a:noFill/>
          <a:ln>
            <a:noFill/>
          </a:ln>
        </p:spPr>
      </p:pic>
      <p:pic>
        <p:nvPicPr>
          <p:cNvPr id="337" name="Google Shape;337;g2e0792300fd_0_9"/>
          <p:cNvPicPr preferRelativeResize="0"/>
          <p:nvPr/>
        </p:nvPicPr>
        <p:blipFill rotWithShape="1">
          <a:blip r:embed="rId4">
            <a:alphaModFix/>
          </a:blip>
          <a:srcRect b="0" l="0" r="0" t="0"/>
          <a:stretch/>
        </p:blipFill>
        <p:spPr>
          <a:xfrm>
            <a:off x="0" y="-4"/>
            <a:ext cx="18288000" cy="953452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2dfb4e44a67_0_39"/>
          <p:cNvSpPr txBox="1"/>
          <p:nvPr>
            <p:ph idx="1" type="body"/>
          </p:nvPr>
        </p:nvSpPr>
        <p:spPr>
          <a:xfrm>
            <a:off x="819150" y="2336038"/>
            <a:ext cx="16725900" cy="6265500"/>
          </a:xfrm>
          <a:prstGeom prst="rect">
            <a:avLst/>
          </a:prstGeom>
          <a:noFill/>
          <a:ln>
            <a:noFill/>
          </a:ln>
        </p:spPr>
        <p:txBody>
          <a:bodyPr anchorCtr="0" anchor="ctr" bIns="45700" lIns="91425" spcFirstLastPara="1" rIns="91425" wrap="square" tIns="45700">
            <a:noAutofit/>
          </a:bodyPr>
          <a:lstStyle/>
          <a:p>
            <a:pPr indent="0" lvl="0" marL="0" rtl="0" algn="ctr">
              <a:lnSpc>
                <a:spcPct val="120000"/>
              </a:lnSpc>
              <a:spcBef>
                <a:spcPts val="0"/>
              </a:spcBef>
              <a:spcAft>
                <a:spcPts val="0"/>
              </a:spcAft>
              <a:buClr>
                <a:srgbClr val="565755"/>
              </a:buClr>
              <a:buSzPts val="3000"/>
              <a:buNone/>
            </a:pPr>
            <a:r>
              <a:rPr b="1" lang="pt-BR" sz="4600"/>
              <a:t>Adenofibroma biliar com focos de displasia epitelial e transformação para colangiocarcinoma intra-hepático </a:t>
            </a:r>
            <a:endParaRPr b="1" sz="4600"/>
          </a:p>
          <a:p>
            <a:pPr indent="0" lvl="0" marL="0" rtl="0" algn="ctr">
              <a:lnSpc>
                <a:spcPct val="120000"/>
              </a:lnSpc>
              <a:spcBef>
                <a:spcPts val="0"/>
              </a:spcBef>
              <a:spcAft>
                <a:spcPts val="0"/>
              </a:spcAft>
              <a:buClr>
                <a:srgbClr val="565755"/>
              </a:buClr>
              <a:buSzPts val="3000"/>
              <a:buNone/>
            </a:pPr>
            <a:r>
              <a:rPr b="1" lang="pt-BR" sz="4600"/>
              <a:t>do tipo pequenos ductos (colangiolocarcinoma)</a:t>
            </a:r>
            <a:endParaRPr b="1" sz="4600"/>
          </a:p>
        </p:txBody>
      </p:sp>
      <p:sp>
        <p:nvSpPr>
          <p:cNvPr id="343" name="Google Shape;343;g2dfb4e44a67_0_39"/>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Diagnóstico</a:t>
            </a:r>
            <a:endParaRPr/>
          </a:p>
        </p:txBody>
      </p:sp>
      <p:pic>
        <p:nvPicPr>
          <p:cNvPr id="344" name="Google Shape;344;g2dfb4e44a67_0_39"/>
          <p:cNvPicPr preferRelativeResize="0"/>
          <p:nvPr/>
        </p:nvPicPr>
        <p:blipFill rotWithShape="1">
          <a:blip r:embed="rId3">
            <a:alphaModFix/>
          </a:blip>
          <a:srcRect b="0" l="0" r="0" t="0"/>
          <a:stretch/>
        </p:blipFill>
        <p:spPr>
          <a:xfrm>
            <a:off x="1" y="1661040"/>
            <a:ext cx="2757715" cy="48016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2dfb4e44a67_0_51"/>
          <p:cNvSpPr txBox="1"/>
          <p:nvPr>
            <p:ph idx="1" type="body"/>
          </p:nvPr>
        </p:nvSpPr>
        <p:spPr>
          <a:xfrm>
            <a:off x="819150" y="2336038"/>
            <a:ext cx="16725900" cy="62655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SzPts val="3000"/>
              <a:buNone/>
            </a:pPr>
            <a:r>
              <a:rPr lang="pt-BR" sz="4100"/>
              <a:t>04/2024: 6 meses após o procedimento cirúrgico</a:t>
            </a:r>
            <a:endParaRPr sz="4100"/>
          </a:p>
          <a:p>
            <a:pPr indent="-488950" lvl="0" marL="914400" rtl="0" algn="l">
              <a:lnSpc>
                <a:spcPct val="120000"/>
              </a:lnSpc>
              <a:spcBef>
                <a:spcPts val="0"/>
              </a:spcBef>
              <a:spcAft>
                <a:spcPts val="0"/>
              </a:spcAft>
              <a:buSzPts val="4100"/>
              <a:buChar char="●"/>
            </a:pPr>
            <a:r>
              <a:rPr lang="pt-BR" sz="4100"/>
              <a:t>Assintomática</a:t>
            </a:r>
            <a:endParaRPr sz="4100"/>
          </a:p>
          <a:p>
            <a:pPr indent="-488950" lvl="0" marL="914400" rtl="0" algn="l">
              <a:lnSpc>
                <a:spcPct val="120000"/>
              </a:lnSpc>
              <a:spcBef>
                <a:spcPts val="0"/>
              </a:spcBef>
              <a:spcAft>
                <a:spcPts val="0"/>
              </a:spcAft>
              <a:buSzPts val="4100"/>
              <a:buChar char="●"/>
            </a:pPr>
            <a:r>
              <a:rPr lang="pt-BR" sz="4100"/>
              <a:t>Em tratamento quimioterápico adjuvante</a:t>
            </a:r>
            <a:endParaRPr sz="4100"/>
          </a:p>
          <a:p>
            <a:pPr indent="-488950" lvl="0" marL="914400" rtl="0" algn="l">
              <a:lnSpc>
                <a:spcPct val="120000"/>
              </a:lnSpc>
              <a:spcBef>
                <a:spcPts val="0"/>
              </a:spcBef>
              <a:spcAft>
                <a:spcPts val="0"/>
              </a:spcAft>
              <a:buSzPts val="4100"/>
              <a:buChar char="●"/>
            </a:pPr>
            <a:r>
              <a:rPr lang="pt-BR" sz="4100"/>
              <a:t>Exames pós-operatório sem evidência de lesão residual</a:t>
            </a:r>
            <a:endParaRPr sz="4100"/>
          </a:p>
          <a:p>
            <a:pPr indent="0" lvl="0" marL="0" rtl="0" algn="l">
              <a:lnSpc>
                <a:spcPct val="120000"/>
              </a:lnSpc>
              <a:spcBef>
                <a:spcPts val="0"/>
              </a:spcBef>
              <a:spcAft>
                <a:spcPts val="0"/>
              </a:spcAft>
              <a:buClr>
                <a:srgbClr val="565755"/>
              </a:buClr>
              <a:buSzPts val="3000"/>
              <a:buNone/>
            </a:pPr>
            <a:r>
              <a:t/>
            </a:r>
            <a:endParaRPr sz="3200"/>
          </a:p>
        </p:txBody>
      </p:sp>
      <p:sp>
        <p:nvSpPr>
          <p:cNvPr id="350" name="Google Shape;350;g2dfb4e44a67_0_51"/>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Seguimento clínico</a:t>
            </a:r>
            <a:endParaRPr/>
          </a:p>
        </p:txBody>
      </p:sp>
      <p:pic>
        <p:nvPicPr>
          <p:cNvPr id="351" name="Google Shape;351;g2dfb4e44a67_0_51"/>
          <p:cNvPicPr preferRelativeResize="0"/>
          <p:nvPr/>
        </p:nvPicPr>
        <p:blipFill rotWithShape="1">
          <a:blip r:embed="rId3">
            <a:alphaModFix/>
          </a:blip>
          <a:srcRect b="0" l="0" r="0" t="0"/>
          <a:stretch/>
        </p:blipFill>
        <p:spPr>
          <a:xfrm>
            <a:off x="1" y="1661040"/>
            <a:ext cx="2757715" cy="48016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2dfb4e44a67_0_76"/>
          <p:cNvSpPr txBox="1"/>
          <p:nvPr>
            <p:ph idx="1" type="body"/>
          </p:nvPr>
        </p:nvSpPr>
        <p:spPr>
          <a:xfrm>
            <a:off x="819150" y="2336051"/>
            <a:ext cx="16725900" cy="6745800"/>
          </a:xfrm>
          <a:prstGeom prst="rect">
            <a:avLst/>
          </a:prstGeom>
          <a:noFill/>
          <a:ln>
            <a:noFill/>
          </a:ln>
        </p:spPr>
        <p:txBody>
          <a:bodyPr anchorCtr="0" anchor="t" bIns="45700" lIns="91425" spcFirstLastPara="1" rIns="91425" wrap="square" tIns="45700">
            <a:noAutofit/>
          </a:bodyPr>
          <a:lstStyle/>
          <a:p>
            <a:pPr indent="-488950" lvl="0" marL="914400" rtl="0" algn="l">
              <a:lnSpc>
                <a:spcPct val="120000"/>
              </a:lnSpc>
              <a:spcBef>
                <a:spcPts val="0"/>
              </a:spcBef>
              <a:spcAft>
                <a:spcPts val="0"/>
              </a:spcAft>
              <a:buSzPts val="4100"/>
              <a:buChar char="●"/>
            </a:pPr>
            <a:r>
              <a:rPr lang="pt-BR" sz="4100"/>
              <a:t>Nosso caso</a:t>
            </a:r>
            <a:endParaRPr sz="4100"/>
          </a:p>
          <a:p>
            <a:pPr indent="-488950" lvl="1" marL="1371600" rtl="0" algn="l">
              <a:lnSpc>
                <a:spcPct val="120000"/>
              </a:lnSpc>
              <a:spcBef>
                <a:spcPts val="0"/>
              </a:spcBef>
              <a:spcAft>
                <a:spcPts val="0"/>
              </a:spcAft>
              <a:buClr>
                <a:srgbClr val="4E5447"/>
              </a:buClr>
              <a:buSzPts val="4100"/>
              <a:buChar char="○"/>
            </a:pPr>
            <a:r>
              <a:rPr lang="pt-BR" sz="4100">
                <a:solidFill>
                  <a:srgbClr val="4E5447"/>
                </a:solidFill>
              </a:rPr>
              <a:t>Evolução de 5 anos</a:t>
            </a:r>
            <a:endParaRPr sz="4100">
              <a:solidFill>
                <a:srgbClr val="4E5447"/>
              </a:solidFill>
            </a:endParaRPr>
          </a:p>
          <a:p>
            <a:pPr indent="-488950" lvl="1" marL="1371600" rtl="0" algn="l">
              <a:lnSpc>
                <a:spcPct val="120000"/>
              </a:lnSpc>
              <a:spcBef>
                <a:spcPts val="0"/>
              </a:spcBef>
              <a:spcAft>
                <a:spcPts val="0"/>
              </a:spcAft>
              <a:buClr>
                <a:srgbClr val="4E5447"/>
              </a:buClr>
              <a:buSzPts val="4100"/>
              <a:buChar char="○"/>
            </a:pPr>
            <a:r>
              <a:rPr lang="pt-BR" sz="4100">
                <a:solidFill>
                  <a:srgbClr val="4E5447"/>
                </a:solidFill>
              </a:rPr>
              <a:t>Áreas de displasia e transformação para colangiocarcinoma de pequenos ductos</a:t>
            </a:r>
            <a:endParaRPr sz="4100">
              <a:solidFill>
                <a:srgbClr val="4E5447"/>
              </a:solidFill>
            </a:endParaRPr>
          </a:p>
          <a:p>
            <a:pPr indent="-488950" lvl="1" marL="1371600" rtl="0" algn="l">
              <a:lnSpc>
                <a:spcPct val="120000"/>
              </a:lnSpc>
              <a:spcBef>
                <a:spcPts val="0"/>
              </a:spcBef>
              <a:spcAft>
                <a:spcPts val="0"/>
              </a:spcAft>
              <a:buClr>
                <a:srgbClr val="4E5447"/>
              </a:buClr>
              <a:buSzPts val="4100"/>
              <a:buChar char="○"/>
            </a:pPr>
            <a:r>
              <a:rPr b="1" lang="pt-BR" sz="4100">
                <a:solidFill>
                  <a:srgbClr val="4E5447"/>
                </a:solidFill>
              </a:rPr>
              <a:t>Modelo de progressão neoplásica</a:t>
            </a:r>
            <a:endParaRPr b="1" sz="4100">
              <a:solidFill>
                <a:srgbClr val="4E5447"/>
              </a:solidFill>
            </a:endParaRPr>
          </a:p>
          <a:p>
            <a:pPr indent="-488950" lvl="0" marL="914400" rtl="0" algn="l">
              <a:lnSpc>
                <a:spcPct val="120000"/>
              </a:lnSpc>
              <a:spcBef>
                <a:spcPts val="0"/>
              </a:spcBef>
              <a:spcAft>
                <a:spcPts val="0"/>
              </a:spcAft>
              <a:buSzPts val="4100"/>
              <a:buChar char="●"/>
            </a:pPr>
            <a:r>
              <a:rPr lang="pt-BR" sz="4100"/>
              <a:t>Difícil distinção por exames de imagem</a:t>
            </a:r>
            <a:endParaRPr sz="4100"/>
          </a:p>
        </p:txBody>
      </p:sp>
      <p:sp>
        <p:nvSpPr>
          <p:cNvPr id="357" name="Google Shape;357;g2dfb4e44a67_0_76"/>
          <p:cNvSpPr txBox="1"/>
          <p:nvPr>
            <p:ph type="ctrTitle"/>
          </p:nvPr>
        </p:nvSpPr>
        <p:spPr>
          <a:xfrm>
            <a:off x="575174" y="524175"/>
            <a:ext cx="126216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Conclusões</a:t>
            </a:r>
            <a:endParaRPr/>
          </a:p>
          <a:p>
            <a:pPr indent="0" lvl="0" marL="0" rtl="0" algn="l">
              <a:lnSpc>
                <a:spcPct val="131428"/>
              </a:lnSpc>
              <a:spcBef>
                <a:spcPts val="0"/>
              </a:spcBef>
              <a:spcAft>
                <a:spcPts val="0"/>
              </a:spcAft>
              <a:buClr>
                <a:srgbClr val="476559"/>
              </a:buClr>
              <a:buSzPts val="7000"/>
              <a:buFont typeface="Calibri"/>
              <a:buNone/>
            </a:pPr>
            <a:r>
              <a:t/>
            </a:r>
            <a:endParaRPr/>
          </a:p>
        </p:txBody>
      </p:sp>
      <p:pic>
        <p:nvPicPr>
          <p:cNvPr id="358" name="Google Shape;358;g2dfb4e44a67_0_76"/>
          <p:cNvPicPr preferRelativeResize="0"/>
          <p:nvPr/>
        </p:nvPicPr>
        <p:blipFill rotWithShape="1">
          <a:blip r:embed="rId3">
            <a:alphaModFix/>
          </a:blip>
          <a:srcRect b="0" l="0" r="0" t="0"/>
          <a:stretch/>
        </p:blipFill>
        <p:spPr>
          <a:xfrm>
            <a:off x="1" y="1661040"/>
            <a:ext cx="2757715" cy="48016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2dfb4e44a67_0_89"/>
          <p:cNvSpPr txBox="1"/>
          <p:nvPr>
            <p:ph idx="1" type="body"/>
          </p:nvPr>
        </p:nvSpPr>
        <p:spPr>
          <a:xfrm>
            <a:off x="781050" y="3234126"/>
            <a:ext cx="16725900" cy="6745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SzPts val="3000"/>
              <a:buNone/>
            </a:pPr>
            <a:r>
              <a:rPr lang="pt-BR" sz="2200">
                <a:solidFill>
                  <a:schemeClr val="dk1"/>
                </a:solidFill>
                <a:latin typeface="Calibri"/>
                <a:ea typeface="Calibri"/>
                <a:cs typeface="Calibri"/>
                <a:sym typeface="Calibri"/>
              </a:rPr>
              <a:t>1.</a:t>
            </a:r>
            <a:r>
              <a:rPr lang="pt-BR" sz="1800">
                <a:solidFill>
                  <a:schemeClr val="dk1"/>
                </a:solidFill>
                <a:latin typeface="Calibri"/>
                <a:ea typeface="Calibri"/>
                <a:cs typeface="Calibri"/>
                <a:sym typeface="Calibri"/>
              </a:rPr>
              <a:t>    </a:t>
            </a:r>
            <a:r>
              <a:rPr lang="pt-BR" sz="2200">
                <a:solidFill>
                  <a:schemeClr val="dk1"/>
                </a:solidFill>
                <a:latin typeface="Calibri"/>
                <a:ea typeface="Calibri"/>
                <a:cs typeface="Calibri"/>
                <a:sym typeface="Calibri"/>
              </a:rPr>
              <a:t>WHO Classification of Tumours Editorial Board. Digestive system tumours. Lyon (France): International Agency for Research on Cancer; 2019. (WHO classification of tumours series, 5th ed.; vol. 1).</a:t>
            </a:r>
            <a:r>
              <a:rPr lang="pt-BR" sz="2200">
                <a:solidFill>
                  <a:schemeClr val="dk1"/>
                </a:solidFill>
                <a:uFill>
                  <a:noFill/>
                </a:uFill>
                <a:latin typeface="Calibri"/>
                <a:ea typeface="Calibri"/>
                <a:cs typeface="Calibri"/>
                <a:sym typeface="Calibri"/>
                <a:hlinkClick r:id="rId3">
                  <a:extLst>
                    <a:ext uri="{A12FA001-AC4F-418D-AE19-62706E023703}">
                      <ahyp:hlinkClr val="tx"/>
                    </a:ext>
                  </a:extLst>
                </a:hlinkClick>
              </a:rPr>
              <a:t> </a:t>
            </a:r>
            <a:r>
              <a:rPr lang="pt-BR" sz="2200" u="sng">
                <a:solidFill>
                  <a:schemeClr val="hlink"/>
                </a:solidFill>
                <a:latin typeface="Calibri"/>
                <a:ea typeface="Calibri"/>
                <a:cs typeface="Calibri"/>
                <a:sym typeface="Calibri"/>
                <a:hlinkClick r:id="rId4"/>
              </a:rPr>
              <a:t>https://publications.iarc.fr/579</a:t>
            </a:r>
            <a:r>
              <a:rPr lang="pt-BR"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a:p>
            <a:pPr indent="0" lvl="0" marL="0" rtl="0" algn="just">
              <a:lnSpc>
                <a:spcPct val="115000"/>
              </a:lnSpc>
              <a:spcBef>
                <a:spcPts val="0"/>
              </a:spcBef>
              <a:spcAft>
                <a:spcPts val="0"/>
              </a:spcAft>
              <a:buSzPts val="3000"/>
              <a:buNone/>
            </a:pPr>
            <a:r>
              <a:rPr lang="pt-BR" sz="2200">
                <a:solidFill>
                  <a:schemeClr val="dk1"/>
                </a:solidFill>
                <a:latin typeface="Calibri"/>
                <a:ea typeface="Calibri"/>
                <a:cs typeface="Calibri"/>
                <a:sym typeface="Calibri"/>
              </a:rPr>
              <a:t>2.</a:t>
            </a:r>
            <a:r>
              <a:rPr lang="pt-BR" sz="1800">
                <a:solidFill>
                  <a:schemeClr val="dk1"/>
                </a:solidFill>
                <a:latin typeface="Calibri"/>
                <a:ea typeface="Calibri"/>
                <a:cs typeface="Calibri"/>
                <a:sym typeface="Calibri"/>
              </a:rPr>
              <a:t>    </a:t>
            </a:r>
            <a:r>
              <a:rPr lang="pt-BR" sz="2200">
                <a:solidFill>
                  <a:schemeClr val="dk1"/>
                </a:solidFill>
                <a:latin typeface="Calibri"/>
                <a:ea typeface="Calibri"/>
                <a:cs typeface="Calibri"/>
                <a:sym typeface="Calibri"/>
              </a:rPr>
              <a:t>Markhi M, Joshi R, Kumar M, Sharma A, Mitra S, Kaman L. Biliary adenofibroma: a precursor lesion of intrahepatic cholangiocarcinoma. Autops Case Rep [Internet]. 2023;13:e2023453.</a:t>
            </a:r>
            <a:r>
              <a:rPr lang="pt-BR" sz="2200">
                <a:solidFill>
                  <a:schemeClr val="dk1"/>
                </a:solidFill>
                <a:uFill>
                  <a:noFill/>
                </a:uFill>
                <a:latin typeface="Calibri"/>
                <a:ea typeface="Calibri"/>
                <a:cs typeface="Calibri"/>
                <a:sym typeface="Calibri"/>
                <a:hlinkClick r:id="rId5">
                  <a:extLst>
                    <a:ext uri="{A12FA001-AC4F-418D-AE19-62706E023703}">
                      <ahyp:hlinkClr val="tx"/>
                    </a:ext>
                  </a:extLst>
                </a:hlinkClick>
              </a:rPr>
              <a:t> </a:t>
            </a:r>
            <a:r>
              <a:rPr lang="pt-BR" sz="2200" u="sng">
                <a:solidFill>
                  <a:schemeClr val="hlink"/>
                </a:solidFill>
                <a:latin typeface="Calibri"/>
                <a:ea typeface="Calibri"/>
                <a:cs typeface="Calibri"/>
                <a:sym typeface="Calibri"/>
                <a:hlinkClick r:id="rId6"/>
              </a:rPr>
              <a:t>https://doi.org/10.4322/acr.2023.453</a:t>
            </a:r>
            <a:r>
              <a:rPr lang="pt-BR"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a:p>
            <a:pPr indent="0" lvl="0" marL="0" rtl="0" algn="just">
              <a:lnSpc>
                <a:spcPct val="115000"/>
              </a:lnSpc>
              <a:spcBef>
                <a:spcPts val="0"/>
              </a:spcBef>
              <a:spcAft>
                <a:spcPts val="0"/>
              </a:spcAft>
              <a:buSzPts val="3000"/>
              <a:buNone/>
            </a:pPr>
            <a:r>
              <a:rPr lang="pt-BR" sz="2200">
                <a:solidFill>
                  <a:schemeClr val="dk1"/>
                </a:solidFill>
                <a:latin typeface="Calibri"/>
                <a:ea typeface="Calibri"/>
                <a:cs typeface="Calibri"/>
                <a:sym typeface="Calibri"/>
              </a:rPr>
              <a:t>3.</a:t>
            </a:r>
            <a:r>
              <a:rPr lang="pt-BR" sz="1800">
                <a:solidFill>
                  <a:schemeClr val="dk1"/>
                </a:solidFill>
                <a:latin typeface="Calibri"/>
                <a:ea typeface="Calibri"/>
                <a:cs typeface="Calibri"/>
                <a:sym typeface="Calibri"/>
              </a:rPr>
              <a:t>    </a:t>
            </a:r>
            <a:r>
              <a:rPr lang="pt-BR" sz="2200">
                <a:solidFill>
                  <a:schemeClr val="dk1"/>
                </a:solidFill>
                <a:latin typeface="Calibri"/>
                <a:ea typeface="Calibri"/>
                <a:cs typeface="Calibri"/>
                <a:sym typeface="Calibri"/>
              </a:rPr>
              <a:t>Varnholt H et al. Biliary Adenofibroma: A Rare Neoplasm of Bile Duct Origin With an Indolent Behavior. The American Journal of Surgical Pathology 27(5):p 693-698, May 2003.</a:t>
            </a:r>
            <a:endParaRPr sz="2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3000"/>
              <a:buNone/>
            </a:pPr>
            <a:r>
              <a:rPr lang="pt-BR" sz="2300">
                <a:solidFill>
                  <a:schemeClr val="dk1"/>
                </a:solidFill>
                <a:latin typeface="Calibri"/>
                <a:ea typeface="Calibri"/>
                <a:cs typeface="Calibri"/>
                <a:sym typeface="Calibri"/>
              </a:rPr>
              <a:t>4.</a:t>
            </a:r>
            <a:r>
              <a:rPr lang="pt-BR" sz="1800">
                <a:solidFill>
                  <a:schemeClr val="dk1"/>
                </a:solidFill>
                <a:latin typeface="Calibri"/>
                <a:ea typeface="Calibri"/>
                <a:cs typeface="Calibri"/>
                <a:sym typeface="Calibri"/>
              </a:rPr>
              <a:t>	</a:t>
            </a:r>
            <a:r>
              <a:rPr lang="pt-BR" sz="2300">
                <a:solidFill>
                  <a:schemeClr val="dk1"/>
                </a:solidFill>
                <a:latin typeface="Calibri"/>
                <a:ea typeface="Calibri"/>
                <a:cs typeface="Calibri"/>
                <a:sym typeface="Calibri"/>
              </a:rPr>
              <a:t>Tsui WM, Loo KT, Chow LT, Tse CC. Biliary adenofibroma. A heretofore unrecognized benign biliary tumor of the liver. The American Journal of Surgical Pathology [Internet]. 1993 Feb 1 [cited 2024 Feb 26];17(2):186–92. Available from: https://pubmed.ncbi.nlm.nih.gov/8422113/</a:t>
            </a:r>
            <a:endParaRPr sz="2300">
              <a:solidFill>
                <a:schemeClr val="dk1"/>
              </a:solidFill>
              <a:latin typeface="Calibri"/>
              <a:ea typeface="Calibri"/>
              <a:cs typeface="Calibri"/>
              <a:sym typeface="Calibri"/>
            </a:endParaRPr>
          </a:p>
          <a:p>
            <a:pPr indent="0" lvl="0" marL="0" rtl="0" algn="just">
              <a:lnSpc>
                <a:spcPct val="115000"/>
              </a:lnSpc>
              <a:spcBef>
                <a:spcPts val="0"/>
              </a:spcBef>
              <a:spcAft>
                <a:spcPts val="0"/>
              </a:spcAft>
              <a:buSzPts val="3000"/>
              <a:buNone/>
            </a:pPr>
            <a:r>
              <a:rPr lang="pt-BR" sz="2200">
                <a:solidFill>
                  <a:schemeClr val="dk1"/>
                </a:solidFill>
                <a:latin typeface="Calibri"/>
                <a:ea typeface="Calibri"/>
                <a:cs typeface="Calibri"/>
                <a:sym typeface="Calibri"/>
              </a:rPr>
              <a:t>5.</a:t>
            </a:r>
            <a:r>
              <a:rPr lang="pt-BR" sz="1800">
                <a:solidFill>
                  <a:schemeClr val="dk1"/>
                </a:solidFill>
                <a:latin typeface="Calibri"/>
                <a:ea typeface="Calibri"/>
                <a:cs typeface="Calibri"/>
                <a:sym typeface="Calibri"/>
              </a:rPr>
              <a:t>    </a:t>
            </a:r>
            <a:r>
              <a:rPr lang="pt-BR" sz="2200">
                <a:solidFill>
                  <a:schemeClr val="dk1"/>
                </a:solidFill>
                <a:latin typeface="Calibri"/>
                <a:ea typeface="Calibri"/>
                <a:cs typeface="Calibri"/>
                <a:sym typeface="Calibri"/>
              </a:rPr>
              <a:t>Liu SR, Zhu Q, Feng MB, Yan Q, Zhu TF, Xu LB. Atypical Biliary Adenofibroma of the Liver: Related Treatment and Performance. Case Rep Gastroenterol. 2022 Aug 31;16(2):535-545. doi: 10.1159/000526196. PMID: 36157605; PMCID: PMC9459645.</a:t>
            </a:r>
            <a:endParaRPr sz="2200">
              <a:solidFill>
                <a:schemeClr val="dk1"/>
              </a:solidFill>
              <a:latin typeface="Calibri"/>
              <a:ea typeface="Calibri"/>
              <a:cs typeface="Calibri"/>
              <a:sym typeface="Calibri"/>
            </a:endParaRPr>
          </a:p>
          <a:p>
            <a:pPr indent="0" lvl="0" marL="0" rtl="0" algn="just">
              <a:lnSpc>
                <a:spcPct val="115000"/>
              </a:lnSpc>
              <a:spcBef>
                <a:spcPts val="0"/>
              </a:spcBef>
              <a:spcAft>
                <a:spcPts val="0"/>
              </a:spcAft>
              <a:buSzPts val="3000"/>
              <a:buNone/>
            </a:pPr>
            <a:r>
              <a:rPr lang="pt-BR" sz="2200">
                <a:solidFill>
                  <a:schemeClr val="dk1"/>
                </a:solidFill>
                <a:latin typeface="Calibri"/>
                <a:ea typeface="Calibri"/>
                <a:cs typeface="Calibri"/>
                <a:sym typeface="Calibri"/>
              </a:rPr>
              <a:t>6.</a:t>
            </a:r>
            <a:r>
              <a:rPr lang="pt-BR" sz="1800">
                <a:solidFill>
                  <a:schemeClr val="dk1"/>
                </a:solidFill>
                <a:latin typeface="Calibri"/>
                <a:ea typeface="Calibri"/>
                <a:cs typeface="Calibri"/>
                <a:sym typeface="Calibri"/>
              </a:rPr>
              <a:t>    </a:t>
            </a:r>
            <a:r>
              <a:rPr lang="pt-BR" sz="2200">
                <a:solidFill>
                  <a:schemeClr val="dk1"/>
                </a:solidFill>
                <a:latin typeface="Calibri"/>
                <a:ea typeface="Calibri"/>
                <a:cs typeface="Calibri"/>
                <a:sym typeface="Calibri"/>
              </a:rPr>
              <a:t>Arnason T, Borger DR, Corless C, Hagen C, Iafrate AJ, Makhlouf H, et al. Biliary Adenofibroma of Liver. American Journal of Surgical Pathology. 2017 Apr;41(4):499–505.</a:t>
            </a:r>
            <a:endParaRPr sz="2200">
              <a:solidFill>
                <a:schemeClr val="dk1"/>
              </a:solidFill>
              <a:latin typeface="Calibri"/>
              <a:ea typeface="Calibri"/>
              <a:cs typeface="Calibri"/>
              <a:sym typeface="Calibri"/>
            </a:endParaRPr>
          </a:p>
          <a:p>
            <a:pPr indent="0" lvl="0" marL="0" rtl="0" algn="just">
              <a:lnSpc>
                <a:spcPct val="115000"/>
              </a:lnSpc>
              <a:spcBef>
                <a:spcPts val="0"/>
              </a:spcBef>
              <a:spcAft>
                <a:spcPts val="0"/>
              </a:spcAft>
              <a:buSzPts val="3000"/>
              <a:buNone/>
            </a:pPr>
            <a:r>
              <a:rPr lang="pt-BR" sz="2200">
                <a:solidFill>
                  <a:schemeClr val="dk1"/>
                </a:solidFill>
                <a:latin typeface="Calibri"/>
                <a:ea typeface="Calibri"/>
                <a:cs typeface="Calibri"/>
                <a:sym typeface="Calibri"/>
              </a:rPr>
              <a:t>7.</a:t>
            </a:r>
            <a:r>
              <a:rPr lang="pt-BR" sz="1800">
                <a:solidFill>
                  <a:schemeClr val="dk1"/>
                </a:solidFill>
                <a:latin typeface="Calibri"/>
                <a:ea typeface="Calibri"/>
                <a:cs typeface="Calibri"/>
                <a:sym typeface="Calibri"/>
              </a:rPr>
              <a:t>    </a:t>
            </a:r>
            <a:r>
              <a:rPr lang="pt-BR" sz="2200">
                <a:solidFill>
                  <a:schemeClr val="dk1"/>
                </a:solidFill>
                <a:latin typeface="Calibri"/>
                <a:ea typeface="Calibri"/>
                <a:cs typeface="Calibri"/>
                <a:sym typeface="Calibri"/>
              </a:rPr>
              <a:t>Thompson SM, Zendejas-Mummert B, Hartgers ML, Venkatesh SK, Smyrk TC, Amit Mahipal, et al. Malignant transformation of biliary adenofibroma: a rare biliary cystic tumor. Journal of gastrointestinal oncology. 2016 Dec 1;6(7):E107–12.</a:t>
            </a:r>
            <a:endParaRPr sz="2200">
              <a:solidFill>
                <a:schemeClr val="dk1"/>
              </a:solidFill>
              <a:latin typeface="Calibri"/>
              <a:ea typeface="Calibri"/>
              <a:cs typeface="Calibri"/>
              <a:sym typeface="Calibri"/>
            </a:endParaRPr>
          </a:p>
          <a:p>
            <a:pPr indent="0" lvl="0" marL="0" rtl="0" algn="just">
              <a:lnSpc>
                <a:spcPct val="115000"/>
              </a:lnSpc>
              <a:spcBef>
                <a:spcPts val="0"/>
              </a:spcBef>
              <a:spcAft>
                <a:spcPts val="0"/>
              </a:spcAft>
              <a:buSzPts val="3000"/>
              <a:buNone/>
            </a:pPr>
            <a:r>
              <a:rPr lang="pt-BR" sz="2200">
                <a:solidFill>
                  <a:schemeClr val="dk1"/>
                </a:solidFill>
                <a:latin typeface="Calibri"/>
                <a:ea typeface="Calibri"/>
                <a:cs typeface="Calibri"/>
                <a:sym typeface="Calibri"/>
              </a:rPr>
              <a:t>8.    Zimmermann, A. (2016). Benign Epithelial Tumors and Hamartomas of the Biliary Tract. Tumors and Tumor-Like Lesions of the Hepatobiliary Tract, 749–778. doi:10.1007/978-3-319-26956-6_40.</a:t>
            </a:r>
            <a:endParaRPr sz="2200">
              <a:solidFill>
                <a:schemeClr val="dk1"/>
              </a:solidFill>
              <a:latin typeface="Calibri"/>
              <a:ea typeface="Calibri"/>
              <a:cs typeface="Calibri"/>
              <a:sym typeface="Calibri"/>
            </a:endParaRPr>
          </a:p>
        </p:txBody>
      </p:sp>
      <p:sp>
        <p:nvSpPr>
          <p:cNvPr id="364" name="Google Shape;364;g2dfb4e44a67_0_89"/>
          <p:cNvSpPr txBox="1"/>
          <p:nvPr>
            <p:ph type="ctrTitle"/>
          </p:nvPr>
        </p:nvSpPr>
        <p:spPr>
          <a:xfrm>
            <a:off x="575174" y="524175"/>
            <a:ext cx="126216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Referências bibliográficas</a:t>
            </a:r>
            <a:endParaRPr/>
          </a:p>
        </p:txBody>
      </p:sp>
      <p:pic>
        <p:nvPicPr>
          <p:cNvPr id="365" name="Google Shape;365;g2dfb4e44a67_0_89"/>
          <p:cNvPicPr preferRelativeResize="0"/>
          <p:nvPr/>
        </p:nvPicPr>
        <p:blipFill rotWithShape="1">
          <a:blip r:embed="rId7">
            <a:alphaModFix/>
          </a:blip>
          <a:srcRect b="0" l="0" r="0" t="0"/>
          <a:stretch/>
        </p:blipFill>
        <p:spPr>
          <a:xfrm>
            <a:off x="1" y="1661040"/>
            <a:ext cx="2757715" cy="4801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g2dfae220c22_0_58"/>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pic>
        <p:nvPicPr>
          <p:cNvPr id="105" name="Google Shape;105;g2dfae220c22_0_58"/>
          <p:cNvPicPr preferRelativeResize="0"/>
          <p:nvPr/>
        </p:nvPicPr>
        <p:blipFill rotWithShape="1">
          <a:blip r:embed="rId4">
            <a:alphaModFix/>
          </a:blip>
          <a:srcRect b="14309" l="0" r="0" t="0"/>
          <a:stretch/>
        </p:blipFill>
        <p:spPr>
          <a:xfrm>
            <a:off x="751526" y="2376350"/>
            <a:ext cx="10945550" cy="7034549"/>
          </a:xfrm>
          <a:prstGeom prst="rect">
            <a:avLst/>
          </a:prstGeom>
          <a:noFill/>
          <a:ln cap="flat" cmpd="sng" w="19050">
            <a:solidFill>
              <a:schemeClr val="dk2"/>
            </a:solidFill>
            <a:prstDash val="solid"/>
            <a:round/>
            <a:headEnd len="sm" w="sm" type="none"/>
            <a:tailEnd len="sm" w="sm" type="none"/>
          </a:ln>
        </p:spPr>
      </p:pic>
      <p:sp>
        <p:nvSpPr>
          <p:cNvPr id="106" name="Google Shape;106;g2dfae220c22_0_58"/>
          <p:cNvSpPr txBox="1"/>
          <p:nvPr/>
        </p:nvSpPr>
        <p:spPr>
          <a:xfrm>
            <a:off x="11875200" y="7394900"/>
            <a:ext cx="6336600" cy="21561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2800"/>
              <a:buFont typeface="Arial"/>
              <a:buNone/>
            </a:pPr>
            <a:r>
              <a:rPr b="0" i="1" lang="pt-BR" sz="2800" u="none" cap="none" strike="noStrike">
                <a:solidFill>
                  <a:srgbClr val="565755"/>
                </a:solidFill>
                <a:latin typeface="Calibri"/>
                <a:ea typeface="Calibri"/>
                <a:cs typeface="Calibri"/>
                <a:sym typeface="Calibri"/>
              </a:rPr>
              <a:t>Figura. 05/2018 - Pequeno foco hipoatenuante no segmento hepático V, medindo 0,8 cm (seta azul). </a:t>
            </a:r>
            <a:endParaRPr b="0" i="1" sz="2800" u="none" cap="none" strike="noStrike">
              <a:solidFill>
                <a:srgbClr val="565755"/>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2800"/>
              <a:buFont typeface="Arial"/>
              <a:buNone/>
            </a:pPr>
            <a:r>
              <a:rPr b="0" i="1" lang="pt-BR" sz="2800" u="none" cap="none" strike="noStrike">
                <a:solidFill>
                  <a:srgbClr val="565755"/>
                </a:solidFill>
                <a:latin typeface="Calibri"/>
                <a:ea typeface="Calibri"/>
                <a:cs typeface="Calibri"/>
                <a:sym typeface="Calibri"/>
              </a:rPr>
              <a:t>Créditos: Acervo próprio.</a:t>
            </a:r>
            <a:endParaRPr b="0" i="1" sz="1000" u="none" cap="none" strike="noStrike">
              <a:solidFill>
                <a:srgbClr val="000000"/>
              </a:solidFill>
              <a:latin typeface="Calibri"/>
              <a:ea typeface="Calibri"/>
              <a:cs typeface="Calibri"/>
              <a:sym typeface="Calibri"/>
            </a:endParaRPr>
          </a:p>
        </p:txBody>
      </p:sp>
      <p:sp>
        <p:nvSpPr>
          <p:cNvPr id="107" name="Google Shape;107;g2dfae220c22_0_58"/>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História Clínica</a:t>
            </a:r>
            <a:endParaRPr/>
          </a:p>
        </p:txBody>
      </p:sp>
      <p:pic>
        <p:nvPicPr>
          <p:cNvPr id="108" name="Google Shape;108;g2dfae220c22_0_58"/>
          <p:cNvPicPr preferRelativeResize="0"/>
          <p:nvPr/>
        </p:nvPicPr>
        <p:blipFill rotWithShape="1">
          <a:blip r:embed="rId5">
            <a:alphaModFix/>
          </a:blip>
          <a:srcRect b="0" l="0" r="0" t="0"/>
          <a:stretch/>
        </p:blipFill>
        <p:spPr>
          <a:xfrm>
            <a:off x="1" y="1661040"/>
            <a:ext cx="2757715" cy="48016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6"/>
          <p:cNvSpPr txBox="1"/>
          <p:nvPr>
            <p:ph type="ctrTitle"/>
          </p:nvPr>
        </p:nvSpPr>
        <p:spPr>
          <a:xfrm>
            <a:off x="2286000" y="5532482"/>
            <a:ext cx="13716000" cy="1134900"/>
          </a:xfrm>
          <a:prstGeom prst="rect">
            <a:avLst/>
          </a:prstGeom>
          <a:noFill/>
          <a:ln>
            <a:noFill/>
          </a:ln>
        </p:spPr>
        <p:txBody>
          <a:bodyPr anchorCtr="0" anchor="t" bIns="45700" lIns="91425" spcFirstLastPara="1" rIns="91425" wrap="square" tIns="45700">
            <a:noAutofit/>
          </a:bodyPr>
          <a:lstStyle/>
          <a:p>
            <a:pPr indent="0" lvl="0" marL="0" rtl="0" algn="ctr">
              <a:lnSpc>
                <a:spcPct val="97872"/>
              </a:lnSpc>
              <a:spcBef>
                <a:spcPts val="0"/>
              </a:spcBef>
              <a:spcAft>
                <a:spcPts val="0"/>
              </a:spcAft>
              <a:buClr>
                <a:schemeClr val="lt1"/>
              </a:buClr>
              <a:buSzPts val="9400"/>
              <a:buFont typeface="Calibri"/>
              <a:buNone/>
            </a:pPr>
            <a:r>
              <a:rPr lang="pt-BR"/>
              <a:t>OBRIGADO</a:t>
            </a:r>
            <a:endParaRPr/>
          </a:p>
        </p:txBody>
      </p:sp>
      <p:pic>
        <p:nvPicPr>
          <p:cNvPr id="371" name="Google Shape;371;p6"/>
          <p:cNvPicPr preferRelativeResize="0"/>
          <p:nvPr/>
        </p:nvPicPr>
        <p:blipFill rotWithShape="1">
          <a:blip r:embed="rId3">
            <a:alphaModFix/>
          </a:blip>
          <a:srcRect b="0" l="0" r="0" t="0"/>
          <a:stretch/>
        </p:blipFill>
        <p:spPr>
          <a:xfrm>
            <a:off x="5214018" y="6667500"/>
            <a:ext cx="7859965" cy="620938"/>
          </a:xfrm>
          <a:prstGeom prst="rect">
            <a:avLst/>
          </a:prstGeom>
          <a:noFill/>
          <a:ln>
            <a:noFill/>
          </a:ln>
        </p:spPr>
      </p:pic>
      <p:sp>
        <p:nvSpPr>
          <p:cNvPr id="372" name="Google Shape;372;p6"/>
          <p:cNvSpPr txBox="1"/>
          <p:nvPr>
            <p:ph type="ctrTitle"/>
          </p:nvPr>
        </p:nvSpPr>
        <p:spPr>
          <a:xfrm>
            <a:off x="2286000" y="7448382"/>
            <a:ext cx="13716000" cy="1134900"/>
          </a:xfrm>
          <a:prstGeom prst="rect">
            <a:avLst/>
          </a:prstGeom>
          <a:noFill/>
          <a:ln>
            <a:noFill/>
          </a:ln>
        </p:spPr>
        <p:txBody>
          <a:bodyPr anchorCtr="0" anchor="t" bIns="45700" lIns="91425" spcFirstLastPara="1" rIns="91425" wrap="square" tIns="45700">
            <a:noAutofit/>
          </a:bodyPr>
          <a:lstStyle/>
          <a:p>
            <a:pPr indent="0" lvl="0" marL="0" rtl="0" algn="ctr">
              <a:lnSpc>
                <a:spcPct val="97872"/>
              </a:lnSpc>
              <a:spcBef>
                <a:spcPts val="0"/>
              </a:spcBef>
              <a:spcAft>
                <a:spcPts val="0"/>
              </a:spcAft>
              <a:buClr>
                <a:schemeClr val="lt1"/>
              </a:buClr>
              <a:buSzPts val="9400"/>
              <a:buFont typeface="Calibri"/>
              <a:buNone/>
            </a:pPr>
            <a:r>
              <a:rPr lang="pt-BR" sz="7300"/>
              <a:t>francisco.fernandes@hc.fm.usp.br</a:t>
            </a:r>
            <a:endParaRPr sz="7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g2dfae220c22_0_66"/>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pic>
        <p:nvPicPr>
          <p:cNvPr id="114" name="Google Shape;114;g2dfae220c22_0_66"/>
          <p:cNvPicPr preferRelativeResize="0"/>
          <p:nvPr/>
        </p:nvPicPr>
        <p:blipFill rotWithShape="1">
          <a:blip r:embed="rId4">
            <a:alphaModFix/>
          </a:blip>
          <a:srcRect b="14309" l="0" r="0" t="0"/>
          <a:stretch/>
        </p:blipFill>
        <p:spPr>
          <a:xfrm>
            <a:off x="575174" y="2141200"/>
            <a:ext cx="11462657" cy="7366900"/>
          </a:xfrm>
          <a:prstGeom prst="rect">
            <a:avLst/>
          </a:prstGeom>
          <a:noFill/>
          <a:ln cap="flat" cmpd="sng" w="19050">
            <a:solidFill>
              <a:schemeClr val="dk2"/>
            </a:solidFill>
            <a:prstDash val="solid"/>
            <a:round/>
            <a:headEnd len="sm" w="sm" type="none"/>
            <a:tailEnd len="sm" w="sm" type="none"/>
          </a:ln>
        </p:spPr>
      </p:pic>
      <p:sp>
        <p:nvSpPr>
          <p:cNvPr id="115" name="Google Shape;115;g2dfae220c22_0_66"/>
          <p:cNvSpPr txBox="1"/>
          <p:nvPr/>
        </p:nvSpPr>
        <p:spPr>
          <a:xfrm>
            <a:off x="12165075" y="6984250"/>
            <a:ext cx="5025900" cy="26001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2800"/>
              <a:buFont typeface="Arial"/>
              <a:buNone/>
            </a:pPr>
            <a:r>
              <a:rPr b="0" i="1" lang="pt-BR" sz="2800" u="none" cap="none" strike="noStrike">
                <a:solidFill>
                  <a:srgbClr val="565755"/>
                </a:solidFill>
                <a:latin typeface="Calibri"/>
                <a:ea typeface="Calibri"/>
                <a:cs typeface="Calibri"/>
                <a:sym typeface="Calibri"/>
              </a:rPr>
              <a:t>Figura. 03/2023 - Aumento de lesão nos segmentos IV e V do fígado, medindo então 3,0 cm no maior eixo. </a:t>
            </a:r>
            <a:endParaRPr b="0" i="1" sz="2800" u="none" cap="none" strike="noStrike">
              <a:solidFill>
                <a:srgbClr val="565755"/>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2800"/>
              <a:buFont typeface="Arial"/>
              <a:buNone/>
            </a:pPr>
            <a:r>
              <a:rPr b="0" i="1" lang="pt-BR" sz="2800" u="none" cap="none" strike="noStrike">
                <a:solidFill>
                  <a:srgbClr val="565755"/>
                </a:solidFill>
                <a:latin typeface="Calibri"/>
                <a:ea typeface="Calibri"/>
                <a:cs typeface="Calibri"/>
                <a:sym typeface="Calibri"/>
              </a:rPr>
              <a:t>Créditos: Acervo próprio.</a:t>
            </a:r>
            <a:endParaRPr b="0" i="1" sz="1000" u="none" cap="none" strike="noStrike">
              <a:solidFill>
                <a:srgbClr val="000000"/>
              </a:solidFill>
              <a:latin typeface="Calibri"/>
              <a:ea typeface="Calibri"/>
              <a:cs typeface="Calibri"/>
              <a:sym typeface="Calibri"/>
            </a:endParaRPr>
          </a:p>
        </p:txBody>
      </p:sp>
      <p:pic>
        <p:nvPicPr>
          <p:cNvPr id="116" name="Google Shape;116;g2dfae220c22_0_66"/>
          <p:cNvPicPr preferRelativeResize="0"/>
          <p:nvPr/>
        </p:nvPicPr>
        <p:blipFill rotWithShape="1">
          <a:blip r:embed="rId3">
            <a:alphaModFix/>
          </a:blip>
          <a:srcRect b="0" l="0" r="0" t="0"/>
          <a:stretch/>
        </p:blipFill>
        <p:spPr>
          <a:xfrm flipH="1" rot="10800000">
            <a:off x="575186" y="1631188"/>
            <a:ext cx="3234724" cy="299212"/>
          </a:xfrm>
          <a:prstGeom prst="rect">
            <a:avLst/>
          </a:prstGeom>
          <a:noFill/>
          <a:ln>
            <a:noFill/>
          </a:ln>
        </p:spPr>
      </p:pic>
      <p:sp>
        <p:nvSpPr>
          <p:cNvPr id="117" name="Google Shape;117;g2dfae220c22_0_66"/>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História Clínica</a:t>
            </a:r>
            <a:endParaRPr/>
          </a:p>
        </p:txBody>
      </p:sp>
      <p:pic>
        <p:nvPicPr>
          <p:cNvPr id="118" name="Google Shape;118;g2dfae220c22_0_66"/>
          <p:cNvPicPr preferRelativeResize="0"/>
          <p:nvPr/>
        </p:nvPicPr>
        <p:blipFill rotWithShape="1">
          <a:blip r:embed="rId5">
            <a:alphaModFix/>
          </a:blip>
          <a:srcRect b="0" l="0" r="0" t="0"/>
          <a:stretch/>
        </p:blipFill>
        <p:spPr>
          <a:xfrm>
            <a:off x="1" y="1661040"/>
            <a:ext cx="2757715" cy="4801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g2dfae220c22_0_74"/>
          <p:cNvPicPr preferRelativeResize="0"/>
          <p:nvPr/>
        </p:nvPicPr>
        <p:blipFill rotWithShape="1">
          <a:blip r:embed="rId3">
            <a:alphaModFix/>
          </a:blip>
          <a:srcRect b="14309" l="0" r="0" t="0"/>
          <a:stretch/>
        </p:blipFill>
        <p:spPr>
          <a:xfrm>
            <a:off x="575174" y="2159000"/>
            <a:ext cx="11122625" cy="7148351"/>
          </a:xfrm>
          <a:prstGeom prst="rect">
            <a:avLst/>
          </a:prstGeom>
          <a:noFill/>
          <a:ln cap="flat" cmpd="sng" w="19050">
            <a:solidFill>
              <a:schemeClr val="dk2"/>
            </a:solidFill>
            <a:prstDash val="solid"/>
            <a:round/>
            <a:headEnd len="sm" w="sm" type="none"/>
            <a:tailEnd len="sm" w="sm" type="none"/>
          </a:ln>
        </p:spPr>
      </p:pic>
      <p:sp>
        <p:nvSpPr>
          <p:cNvPr id="124" name="Google Shape;124;g2dfae220c22_0_74"/>
          <p:cNvSpPr txBox="1"/>
          <p:nvPr/>
        </p:nvSpPr>
        <p:spPr>
          <a:xfrm>
            <a:off x="11774000" y="6766650"/>
            <a:ext cx="5397900" cy="23883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2800"/>
              <a:buFont typeface="Arial"/>
              <a:buNone/>
            </a:pPr>
            <a:r>
              <a:rPr b="0" i="1" lang="pt-BR" sz="2800" u="none" cap="none" strike="noStrike">
                <a:solidFill>
                  <a:srgbClr val="565755"/>
                </a:solidFill>
                <a:latin typeface="Calibri"/>
                <a:ea typeface="Calibri"/>
                <a:cs typeface="Calibri"/>
                <a:sym typeface="Calibri"/>
              </a:rPr>
              <a:t>Figura. Produto de segmentectomia hepática. Lesão esbranquiçada, firme e com limites infiltrativos medindo 3,6 x 3,5 x 2,2 cm. Créditos: Acervo próprio.</a:t>
            </a:r>
            <a:endParaRPr b="0" i="1" sz="2800" u="none" cap="none" strike="noStrike">
              <a:solidFill>
                <a:srgbClr val="565755"/>
              </a:solidFill>
              <a:latin typeface="Calibri"/>
              <a:ea typeface="Calibri"/>
              <a:cs typeface="Calibri"/>
              <a:sym typeface="Calibri"/>
            </a:endParaRPr>
          </a:p>
        </p:txBody>
      </p:sp>
      <p:sp>
        <p:nvSpPr>
          <p:cNvPr id="125" name="Google Shape;125;g2dfae220c22_0_74"/>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Macroscopia</a:t>
            </a:r>
            <a:endParaRPr/>
          </a:p>
        </p:txBody>
      </p:sp>
      <p:pic>
        <p:nvPicPr>
          <p:cNvPr id="126" name="Google Shape;126;g2dfae220c22_0_74"/>
          <p:cNvPicPr preferRelativeResize="0"/>
          <p:nvPr/>
        </p:nvPicPr>
        <p:blipFill rotWithShape="1">
          <a:blip r:embed="rId4">
            <a:alphaModFix/>
          </a:blip>
          <a:srcRect b="0" l="0" r="0" t="0"/>
          <a:stretch/>
        </p:blipFill>
        <p:spPr>
          <a:xfrm>
            <a:off x="1" y="1661040"/>
            <a:ext cx="2757715" cy="4801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g2e0792300fd_0_17"/>
          <p:cNvPicPr preferRelativeResize="0"/>
          <p:nvPr/>
        </p:nvPicPr>
        <p:blipFill rotWithShape="1">
          <a:blip r:embed="rId3">
            <a:alphaModFix/>
          </a:blip>
          <a:srcRect b="21267" l="39513" r="38919" t="25277"/>
          <a:stretch/>
        </p:blipFill>
        <p:spPr>
          <a:xfrm>
            <a:off x="3325974" y="370500"/>
            <a:ext cx="6573523" cy="9164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g2e19e0d2d55_0_221"/>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Microscopia</a:t>
            </a:r>
            <a:endParaRPr/>
          </a:p>
        </p:txBody>
      </p:sp>
      <p:pic>
        <p:nvPicPr>
          <p:cNvPr id="137" name="Google Shape;137;g2e19e0d2d55_0_221"/>
          <p:cNvPicPr preferRelativeResize="0"/>
          <p:nvPr/>
        </p:nvPicPr>
        <p:blipFill rotWithShape="1">
          <a:blip r:embed="rId3">
            <a:alphaModFix/>
          </a:blip>
          <a:srcRect b="0" l="0" r="0" t="0"/>
          <a:stretch/>
        </p:blipFill>
        <p:spPr>
          <a:xfrm>
            <a:off x="1" y="1661040"/>
            <a:ext cx="2757715" cy="480167"/>
          </a:xfrm>
          <a:prstGeom prst="rect">
            <a:avLst/>
          </a:prstGeom>
          <a:noFill/>
          <a:ln>
            <a:noFill/>
          </a:ln>
        </p:spPr>
      </p:pic>
      <p:pic>
        <p:nvPicPr>
          <p:cNvPr id="138" name="Google Shape;138;g2e19e0d2d55_0_221"/>
          <p:cNvPicPr preferRelativeResize="0"/>
          <p:nvPr/>
        </p:nvPicPr>
        <p:blipFill rotWithShape="1">
          <a:blip r:embed="rId4">
            <a:alphaModFix/>
          </a:blip>
          <a:srcRect b="0" l="0" r="0" t="0"/>
          <a:stretch/>
        </p:blipFill>
        <p:spPr>
          <a:xfrm>
            <a:off x="0" y="0"/>
            <a:ext cx="18288000" cy="95345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g2e152dbbb45_0_5"/>
          <p:cNvSpPr txBox="1"/>
          <p:nvPr>
            <p:ph type="ctrTitle"/>
          </p:nvPr>
        </p:nvSpPr>
        <p:spPr>
          <a:xfrm>
            <a:off x="575186" y="524177"/>
            <a:ext cx="11666100" cy="1216200"/>
          </a:xfrm>
          <a:prstGeom prst="rect">
            <a:avLst/>
          </a:prstGeom>
          <a:noFill/>
          <a:ln>
            <a:noFill/>
          </a:ln>
        </p:spPr>
        <p:txBody>
          <a:bodyPr anchorCtr="0" anchor="t" bIns="45700" lIns="91425" spcFirstLastPara="1" rIns="91425" wrap="square" tIns="45700">
            <a:noAutofit/>
          </a:bodyPr>
          <a:lstStyle/>
          <a:p>
            <a:pPr indent="0" lvl="0" marL="0" rtl="0" algn="l">
              <a:lnSpc>
                <a:spcPct val="131428"/>
              </a:lnSpc>
              <a:spcBef>
                <a:spcPts val="0"/>
              </a:spcBef>
              <a:spcAft>
                <a:spcPts val="0"/>
              </a:spcAft>
              <a:buClr>
                <a:srgbClr val="476559"/>
              </a:buClr>
              <a:buSzPts val="7000"/>
              <a:buFont typeface="Calibri"/>
              <a:buNone/>
            </a:pPr>
            <a:r>
              <a:rPr lang="pt-BR"/>
              <a:t>Microscopia</a:t>
            </a:r>
            <a:endParaRPr/>
          </a:p>
        </p:txBody>
      </p:sp>
      <p:pic>
        <p:nvPicPr>
          <p:cNvPr id="144" name="Google Shape;144;g2e152dbbb45_0_5"/>
          <p:cNvPicPr preferRelativeResize="0"/>
          <p:nvPr/>
        </p:nvPicPr>
        <p:blipFill rotWithShape="1">
          <a:blip r:embed="rId3">
            <a:alphaModFix/>
          </a:blip>
          <a:srcRect b="0" l="0" r="0" t="0"/>
          <a:stretch/>
        </p:blipFill>
        <p:spPr>
          <a:xfrm>
            <a:off x="1" y="1661040"/>
            <a:ext cx="2757715" cy="480167"/>
          </a:xfrm>
          <a:prstGeom prst="rect">
            <a:avLst/>
          </a:prstGeom>
          <a:noFill/>
          <a:ln>
            <a:noFill/>
          </a:ln>
        </p:spPr>
      </p:pic>
      <p:pic>
        <p:nvPicPr>
          <p:cNvPr id="145" name="Google Shape;145;g2e152dbbb45_0_5"/>
          <p:cNvPicPr preferRelativeResize="0"/>
          <p:nvPr/>
        </p:nvPicPr>
        <p:blipFill rotWithShape="1">
          <a:blip r:embed="rId4">
            <a:alphaModFix/>
          </a:blip>
          <a:srcRect b="0" l="0" r="0" t="0"/>
          <a:stretch/>
        </p:blipFill>
        <p:spPr>
          <a:xfrm>
            <a:off x="-5471566" y="-2836797"/>
            <a:ext cx="23759573" cy="1336476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ongresso de Patologia">
  <a:themeElements>
    <a:clrScheme name="Tema do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2024-02-22T18:43:09Z</dcterms:created>
  <dc:creator>Alexsander Verrone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https://d.docs.live.net/63ee6ee913b13d11/Alex/Congresso/2024/ppt.pptx</vt:lpwstr>
  </property>
</Properties>
</file>